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0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4" r:id="rId46"/>
    <p:sldId id="305" r:id="rId47"/>
    <p:sldId id="309" r:id="rId48"/>
    <p:sldId id="308" r:id="rId49"/>
    <p:sldId id="306" r:id="rId50"/>
    <p:sldId id="307" r:id="rId51"/>
    <p:sldId id="299" r:id="rId52"/>
    <p:sldId id="300" r:id="rId53"/>
    <p:sldId id="301" r:id="rId54"/>
    <p:sldId id="302" r:id="rId5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2809" y="2608275"/>
            <a:ext cx="10006380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9" Type="http://schemas.openxmlformats.org/officeDocument/2006/relationships/image" Target="../media/image113.png"/><Relationship Id="rId21" Type="http://schemas.openxmlformats.org/officeDocument/2006/relationships/image" Target="../media/image95.pn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47" Type="http://schemas.openxmlformats.org/officeDocument/2006/relationships/image" Target="../media/image121.png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41" Type="http://schemas.openxmlformats.org/officeDocument/2006/relationships/image" Target="../media/image115.png"/><Relationship Id="rId54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114.png"/><Relationship Id="rId45" Type="http://schemas.openxmlformats.org/officeDocument/2006/relationships/image" Target="../media/image119.png"/><Relationship Id="rId53" Type="http://schemas.openxmlformats.org/officeDocument/2006/relationships/image" Target="../media/image127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123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5.png"/><Relationship Id="rId44" Type="http://schemas.openxmlformats.org/officeDocument/2006/relationships/image" Target="../media/image118.png"/><Relationship Id="rId52" Type="http://schemas.openxmlformats.org/officeDocument/2006/relationships/image" Target="../media/image126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43" Type="http://schemas.openxmlformats.org/officeDocument/2006/relationships/image" Target="../media/image117.png"/><Relationship Id="rId48" Type="http://schemas.openxmlformats.org/officeDocument/2006/relationships/image" Target="../media/image122.png"/><Relationship Id="rId8" Type="http://schemas.openxmlformats.org/officeDocument/2006/relationships/image" Target="../media/image82.png"/><Relationship Id="rId51" Type="http://schemas.openxmlformats.org/officeDocument/2006/relationships/image" Target="../media/image125.png"/><Relationship Id="rId3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131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image" Target="../media/image130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6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2" Type="http://schemas.openxmlformats.org/officeDocument/2006/relationships/image" Target="../media/image197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hyperlink" Target="https://opensource.org/" TargetMode="External"/><Relationship Id="rId26" Type="http://schemas.openxmlformats.org/officeDocument/2006/relationships/image" Target="../media/image243.png"/><Relationship Id="rId39" Type="http://schemas.openxmlformats.org/officeDocument/2006/relationships/image" Target="../media/image256.png"/><Relationship Id="rId3" Type="http://schemas.openxmlformats.org/officeDocument/2006/relationships/image" Target="../media/image221.png"/><Relationship Id="rId21" Type="http://schemas.openxmlformats.org/officeDocument/2006/relationships/image" Target="../media/image238.png"/><Relationship Id="rId34" Type="http://schemas.openxmlformats.org/officeDocument/2006/relationships/image" Target="../media/image25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5" Type="http://schemas.openxmlformats.org/officeDocument/2006/relationships/image" Target="../media/image242.png"/><Relationship Id="rId33" Type="http://schemas.openxmlformats.org/officeDocument/2006/relationships/image" Target="../media/image250.png"/><Relationship Id="rId38" Type="http://schemas.openxmlformats.org/officeDocument/2006/relationships/image" Target="../media/image255.png"/><Relationship Id="rId2" Type="http://schemas.openxmlformats.org/officeDocument/2006/relationships/image" Target="../media/image220.png"/><Relationship Id="rId16" Type="http://schemas.openxmlformats.org/officeDocument/2006/relationships/image" Target="../media/image234.png"/><Relationship Id="rId20" Type="http://schemas.openxmlformats.org/officeDocument/2006/relationships/image" Target="../media/image237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37" Type="http://schemas.openxmlformats.org/officeDocument/2006/relationships/image" Target="../media/image254.png"/><Relationship Id="rId40" Type="http://schemas.openxmlformats.org/officeDocument/2006/relationships/image" Target="../media/image257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36" Type="http://schemas.openxmlformats.org/officeDocument/2006/relationships/image" Target="../media/image253.png"/><Relationship Id="rId10" Type="http://schemas.openxmlformats.org/officeDocument/2006/relationships/image" Target="../media/image228.png"/><Relationship Id="rId19" Type="http://schemas.openxmlformats.org/officeDocument/2006/relationships/image" Target="../media/image236.png"/><Relationship Id="rId31" Type="http://schemas.openxmlformats.org/officeDocument/2006/relationships/image" Target="../media/image24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10" Type="http://schemas.openxmlformats.org/officeDocument/2006/relationships/image" Target="../media/image266.jpg"/><Relationship Id="rId4" Type="http://schemas.openxmlformats.org/officeDocument/2006/relationships/image" Target="../media/image260.png"/><Relationship Id="rId9" Type="http://schemas.openxmlformats.org/officeDocument/2006/relationships/image" Target="../media/image26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83.png"/><Relationship Id="rId21" Type="http://schemas.openxmlformats.org/officeDocument/2006/relationships/image" Target="../media/image301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image" Target="../media/image282.png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28" Type="http://schemas.openxmlformats.org/officeDocument/2006/relationships/image" Target="../media/image308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Relationship Id="rId27" Type="http://schemas.openxmlformats.org/officeDocument/2006/relationships/image" Target="../media/image3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" Type="http://schemas.openxmlformats.org/officeDocument/2006/relationships/image" Target="../media/image310.png"/><Relationship Id="rId21" Type="http://schemas.openxmlformats.org/officeDocument/2006/relationships/image" Target="../media/image328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2" Type="http://schemas.openxmlformats.org/officeDocument/2006/relationships/image" Target="../media/image309.png"/><Relationship Id="rId16" Type="http://schemas.openxmlformats.org/officeDocument/2006/relationships/image" Target="../media/image323.png"/><Relationship Id="rId20" Type="http://schemas.openxmlformats.org/officeDocument/2006/relationships/image" Target="../media/image327.png"/><Relationship Id="rId29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24" Type="http://schemas.openxmlformats.org/officeDocument/2006/relationships/image" Target="../media/image331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0" Type="http://schemas.openxmlformats.org/officeDocument/2006/relationships/image" Target="../media/image345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61.png"/><Relationship Id="rId18" Type="http://schemas.openxmlformats.org/officeDocument/2006/relationships/image" Target="../media/image366.png"/><Relationship Id="rId26" Type="http://schemas.openxmlformats.org/officeDocument/2006/relationships/image" Target="../media/image374.png"/><Relationship Id="rId3" Type="http://schemas.openxmlformats.org/officeDocument/2006/relationships/image" Target="../media/image351.png"/><Relationship Id="rId21" Type="http://schemas.openxmlformats.org/officeDocument/2006/relationships/image" Target="../media/image369.png"/><Relationship Id="rId7" Type="http://schemas.openxmlformats.org/officeDocument/2006/relationships/image" Target="../media/image355.png"/><Relationship Id="rId12" Type="http://schemas.openxmlformats.org/officeDocument/2006/relationships/image" Target="../media/image360.png"/><Relationship Id="rId17" Type="http://schemas.openxmlformats.org/officeDocument/2006/relationships/image" Target="../media/image365.png"/><Relationship Id="rId25" Type="http://schemas.openxmlformats.org/officeDocument/2006/relationships/image" Target="../media/image373.png"/><Relationship Id="rId2" Type="http://schemas.openxmlformats.org/officeDocument/2006/relationships/image" Target="../media/image350.png"/><Relationship Id="rId16" Type="http://schemas.openxmlformats.org/officeDocument/2006/relationships/image" Target="../media/image364.png"/><Relationship Id="rId20" Type="http://schemas.openxmlformats.org/officeDocument/2006/relationships/image" Target="../media/image3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4.png"/><Relationship Id="rId11" Type="http://schemas.openxmlformats.org/officeDocument/2006/relationships/image" Target="../media/image359.png"/><Relationship Id="rId24" Type="http://schemas.openxmlformats.org/officeDocument/2006/relationships/image" Target="../media/image372.png"/><Relationship Id="rId5" Type="http://schemas.openxmlformats.org/officeDocument/2006/relationships/image" Target="../media/image353.png"/><Relationship Id="rId15" Type="http://schemas.openxmlformats.org/officeDocument/2006/relationships/image" Target="../media/image363.png"/><Relationship Id="rId23" Type="http://schemas.openxmlformats.org/officeDocument/2006/relationships/image" Target="../media/image371.png"/><Relationship Id="rId10" Type="http://schemas.openxmlformats.org/officeDocument/2006/relationships/image" Target="../media/image358.png"/><Relationship Id="rId19" Type="http://schemas.openxmlformats.org/officeDocument/2006/relationships/image" Target="../media/image367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Relationship Id="rId14" Type="http://schemas.openxmlformats.org/officeDocument/2006/relationships/image" Target="../media/image362.png"/><Relationship Id="rId22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6.png"/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12" Type="http://schemas.openxmlformats.org/officeDocument/2006/relationships/image" Target="../media/image385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9.png"/><Relationship Id="rId11" Type="http://schemas.openxmlformats.org/officeDocument/2006/relationships/image" Target="../media/image384.png"/><Relationship Id="rId5" Type="http://schemas.openxmlformats.org/officeDocument/2006/relationships/image" Target="../media/image378.png"/><Relationship Id="rId10" Type="http://schemas.openxmlformats.org/officeDocument/2006/relationships/image" Target="../media/image383.png"/><Relationship Id="rId4" Type="http://schemas.openxmlformats.org/officeDocument/2006/relationships/image" Target="../media/image377.png"/><Relationship Id="rId9" Type="http://schemas.openxmlformats.org/officeDocument/2006/relationships/image" Target="../media/image382.png"/><Relationship Id="rId14" Type="http://schemas.openxmlformats.org/officeDocument/2006/relationships/image" Target="../media/image387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jp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1.png"/><Relationship Id="rId4" Type="http://schemas.openxmlformats.org/officeDocument/2006/relationships/hyperlink" Target="https://github.com/egyptian-bsa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3.png"/><Relationship Id="rId18" Type="http://schemas.openxmlformats.org/officeDocument/2006/relationships/image" Target="../media/image448.png"/><Relationship Id="rId3" Type="http://schemas.openxmlformats.org/officeDocument/2006/relationships/image" Target="../media/image433.png"/><Relationship Id="rId21" Type="http://schemas.openxmlformats.org/officeDocument/2006/relationships/hyperlink" Target="http://www.learnpython.org/" TargetMode="External"/><Relationship Id="rId7" Type="http://schemas.openxmlformats.org/officeDocument/2006/relationships/image" Target="../media/image437.png"/><Relationship Id="rId12" Type="http://schemas.openxmlformats.org/officeDocument/2006/relationships/image" Target="../media/image442.png"/><Relationship Id="rId17" Type="http://schemas.openxmlformats.org/officeDocument/2006/relationships/image" Target="../media/image447.png"/><Relationship Id="rId25" Type="http://schemas.openxmlformats.org/officeDocument/2006/relationships/hyperlink" Target="http://www.w3schools.com/" TargetMode="External"/><Relationship Id="rId2" Type="http://schemas.openxmlformats.org/officeDocument/2006/relationships/image" Target="../media/image432.png"/><Relationship Id="rId16" Type="http://schemas.openxmlformats.org/officeDocument/2006/relationships/image" Target="../media/image446.png"/><Relationship Id="rId20" Type="http://schemas.openxmlformats.org/officeDocument/2006/relationships/hyperlink" Target="http://www.code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6.png"/><Relationship Id="rId11" Type="http://schemas.openxmlformats.org/officeDocument/2006/relationships/image" Target="../media/image441.png"/><Relationship Id="rId24" Type="http://schemas.openxmlformats.org/officeDocument/2006/relationships/hyperlink" Target="http://www.killerphp.com/" TargetMode="External"/><Relationship Id="rId5" Type="http://schemas.openxmlformats.org/officeDocument/2006/relationships/image" Target="../media/image435.png"/><Relationship Id="rId15" Type="http://schemas.openxmlformats.org/officeDocument/2006/relationships/image" Target="../media/image445.png"/><Relationship Id="rId23" Type="http://schemas.openxmlformats.org/officeDocument/2006/relationships/hyperlink" Target="https://scratch.mit.edu/" TargetMode="External"/><Relationship Id="rId10" Type="http://schemas.openxmlformats.org/officeDocument/2006/relationships/image" Target="../media/image440.png"/><Relationship Id="rId19" Type="http://schemas.openxmlformats.org/officeDocument/2006/relationships/hyperlink" Target="http://www.codecademy.com/" TargetMode="External"/><Relationship Id="rId4" Type="http://schemas.openxmlformats.org/officeDocument/2006/relationships/image" Target="../media/image434.png"/><Relationship Id="rId9" Type="http://schemas.openxmlformats.org/officeDocument/2006/relationships/image" Target="../media/image439.png"/><Relationship Id="rId14" Type="http://schemas.openxmlformats.org/officeDocument/2006/relationships/image" Target="../media/image444.png"/><Relationship Id="rId22" Type="http://schemas.openxmlformats.org/officeDocument/2006/relationships/hyperlink" Target="http://www.learncpp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jsilva/programming-mb-python" TargetMode="External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ericjsilva/programming-mb-javascript" TargetMode="External"/><Relationship Id="rId4" Type="http://schemas.openxmlformats.org/officeDocument/2006/relationships/hyperlink" Target="https://github.com/ericjsilva/programming-mb-php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ericjsilva@gmail.com" TargetMode="External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6052" y="5681471"/>
            <a:ext cx="7534656" cy="1176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78375" y="4704841"/>
            <a:ext cx="6430645" cy="1091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3364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2936" y="22858"/>
            <a:ext cx="9492996" cy="6813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9731" y="732027"/>
            <a:ext cx="5533872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297" y="1793493"/>
            <a:ext cx="4316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90" dirty="0">
                <a:solidFill>
                  <a:srgbClr val="FBB01C"/>
                </a:solidFill>
                <a:latin typeface="Trebuchet MS"/>
                <a:cs typeface="Trebuchet MS"/>
              </a:rPr>
              <a:t>Conditional </a:t>
            </a:r>
            <a:r>
              <a:rPr sz="2800" b="1" spc="-100" dirty="0">
                <a:solidFill>
                  <a:srgbClr val="FBB01C"/>
                </a:solidFill>
                <a:latin typeface="Trebuchet MS"/>
                <a:cs typeface="Trebuchet MS"/>
              </a:rPr>
              <a:t>Control</a:t>
            </a:r>
            <a:r>
              <a:rPr sz="2800" b="1" spc="-71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155" dirty="0">
                <a:solidFill>
                  <a:srgbClr val="FBB01C"/>
                </a:solidFill>
                <a:latin typeface="Trebuchet MS"/>
                <a:cs typeface="Trebuchet MS"/>
              </a:rPr>
              <a:t>Transfer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7663" y="2668523"/>
            <a:ext cx="126885" cy="164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2135" y="2671317"/>
            <a:ext cx="443356" cy="164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7359" y="2671317"/>
            <a:ext cx="370830" cy="1644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9663" y="3040760"/>
            <a:ext cx="101218" cy="145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7817" y="3043301"/>
            <a:ext cx="369443" cy="1456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2363" y="3043301"/>
            <a:ext cx="310388" cy="145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2042" y="3663441"/>
            <a:ext cx="555900" cy="1644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9777" y="3663441"/>
            <a:ext cx="236727" cy="1644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8105" y="4033901"/>
            <a:ext cx="433196" cy="1456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2495" y="4033901"/>
            <a:ext cx="197484" cy="1456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3250" y="2472648"/>
            <a:ext cx="4776470" cy="175895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  <a:tabLst>
                <a:tab pos="1745614" algn="l"/>
                <a:tab pos="3252470" algn="l"/>
              </a:tabLst>
            </a:pPr>
            <a:r>
              <a:rPr sz="1800" b="1" spc="-75" dirty="0">
                <a:solidFill>
                  <a:srgbClr val="A1CF48"/>
                </a:solidFill>
                <a:latin typeface="Trebuchet MS"/>
                <a:cs typeface="Trebuchet MS"/>
              </a:rPr>
              <a:t>&lt;condition&gt;	</a:t>
            </a:r>
            <a:r>
              <a:rPr sz="1800" b="1" spc="-70" dirty="0">
                <a:solidFill>
                  <a:srgbClr val="93D6E3"/>
                </a:solidFill>
                <a:latin typeface="Trebuchet MS"/>
                <a:cs typeface="Trebuchet MS"/>
              </a:rPr>
              <a:t>&lt;action</a:t>
            </a:r>
            <a:r>
              <a:rPr sz="1800" b="1" spc="-155" dirty="0">
                <a:solidFill>
                  <a:srgbClr val="93D6E3"/>
                </a:solidFill>
                <a:latin typeface="Trebuchet MS"/>
                <a:cs typeface="Trebuchet MS"/>
              </a:rPr>
              <a:t> </a:t>
            </a:r>
            <a:r>
              <a:rPr sz="1800" b="1" spc="-70" dirty="0">
                <a:solidFill>
                  <a:srgbClr val="93D6E3"/>
                </a:solidFill>
                <a:latin typeface="Trebuchet MS"/>
                <a:cs typeface="Trebuchet MS"/>
              </a:rPr>
              <a:t>a&gt;	</a:t>
            </a:r>
            <a:r>
              <a:rPr sz="1800" b="1" spc="-70" dirty="0">
                <a:solidFill>
                  <a:srgbClr val="F4DE39"/>
                </a:solidFill>
                <a:latin typeface="Trebuchet MS"/>
                <a:cs typeface="Trebuchet MS"/>
              </a:rPr>
              <a:t>&lt;action</a:t>
            </a:r>
            <a:r>
              <a:rPr sz="1800" b="1" spc="-165" dirty="0">
                <a:solidFill>
                  <a:srgbClr val="F4DE39"/>
                </a:solidFill>
                <a:latin typeface="Trebuchet MS"/>
                <a:cs typeface="Trebuchet MS"/>
              </a:rPr>
              <a:t> </a:t>
            </a:r>
            <a:r>
              <a:rPr sz="1800" b="1" spc="-80" dirty="0">
                <a:solidFill>
                  <a:srgbClr val="F4DE39"/>
                </a:solidFill>
                <a:latin typeface="Trebuchet MS"/>
                <a:cs typeface="Trebuchet MS"/>
              </a:rPr>
              <a:t>b&gt;</a:t>
            </a:r>
            <a:endParaRPr sz="1800">
              <a:latin typeface="Trebuchet MS"/>
              <a:cs typeface="Trebuchet MS"/>
            </a:endParaRPr>
          </a:p>
          <a:p>
            <a:pPr marL="894715">
              <a:lnSpc>
                <a:spcPct val="100000"/>
              </a:lnSpc>
              <a:spcBef>
                <a:spcPts val="825"/>
              </a:spcBef>
              <a:tabLst>
                <a:tab pos="2161540" algn="l"/>
                <a:tab pos="3675379" algn="l"/>
              </a:tabLst>
            </a:pPr>
            <a:r>
              <a:rPr sz="1600" spc="-50" dirty="0">
                <a:solidFill>
                  <a:srgbClr val="A1CF48"/>
                </a:solidFill>
                <a:latin typeface="Arial"/>
                <a:cs typeface="Arial"/>
              </a:rPr>
              <a:t>&lt;raining&gt;	</a:t>
            </a:r>
            <a:r>
              <a:rPr sz="1600" spc="-65" dirty="0">
                <a:solidFill>
                  <a:srgbClr val="93D6E3"/>
                </a:solidFill>
                <a:latin typeface="Arial"/>
                <a:cs typeface="Arial"/>
              </a:rPr>
              <a:t>&lt;stay</a:t>
            </a:r>
            <a:r>
              <a:rPr sz="1600" spc="-100" dirty="0">
                <a:solidFill>
                  <a:srgbClr val="93D6E3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93D6E3"/>
                </a:solidFill>
                <a:latin typeface="Arial"/>
                <a:cs typeface="Arial"/>
              </a:rPr>
              <a:t>inside&gt;	</a:t>
            </a:r>
            <a:r>
              <a:rPr sz="1600" spc="-70" dirty="0">
                <a:solidFill>
                  <a:srgbClr val="F4DE39"/>
                </a:solidFill>
                <a:latin typeface="Arial"/>
                <a:cs typeface="Arial"/>
              </a:rPr>
              <a:t>&lt;go</a:t>
            </a:r>
            <a:r>
              <a:rPr sz="1600" spc="-150" dirty="0">
                <a:solidFill>
                  <a:srgbClr val="F4DE39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F4DE39"/>
                </a:solidFill>
                <a:latin typeface="Arial"/>
                <a:cs typeface="Arial"/>
              </a:rPr>
              <a:t>outside&gt;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441959">
              <a:lnSpc>
                <a:spcPct val="100000"/>
              </a:lnSpc>
              <a:spcBef>
                <a:spcPts val="1070"/>
              </a:spcBef>
              <a:tabLst>
                <a:tab pos="1969135" algn="l"/>
              </a:tabLst>
            </a:pPr>
            <a:r>
              <a:rPr sz="1800" b="1" spc="-75" dirty="0">
                <a:solidFill>
                  <a:srgbClr val="A1CF48"/>
                </a:solidFill>
                <a:latin typeface="Trebuchet MS"/>
                <a:cs typeface="Trebuchet MS"/>
              </a:rPr>
              <a:t>&lt;condition&gt;	</a:t>
            </a:r>
            <a:r>
              <a:rPr sz="1800" b="1" spc="-80" dirty="0">
                <a:solidFill>
                  <a:srgbClr val="F4DE39"/>
                </a:solidFill>
                <a:latin typeface="Trebuchet MS"/>
                <a:cs typeface="Trebuchet MS"/>
              </a:rPr>
              <a:t>&lt;action&gt;</a:t>
            </a:r>
            <a:endParaRPr sz="1800">
              <a:latin typeface="Trebuchet MS"/>
              <a:cs typeface="Trebuchet MS"/>
            </a:endParaRPr>
          </a:p>
          <a:p>
            <a:pPr marL="1231900">
              <a:lnSpc>
                <a:spcPct val="100000"/>
              </a:lnSpc>
              <a:spcBef>
                <a:spcPts val="810"/>
              </a:spcBef>
              <a:tabLst>
                <a:tab pos="2329180" algn="l"/>
              </a:tabLst>
            </a:pPr>
            <a:r>
              <a:rPr sz="1600" spc="-50" dirty="0">
                <a:solidFill>
                  <a:srgbClr val="A1CF48"/>
                </a:solidFill>
                <a:latin typeface="Arial"/>
                <a:cs typeface="Arial"/>
              </a:rPr>
              <a:t>&lt;raining&gt;	</a:t>
            </a:r>
            <a:r>
              <a:rPr sz="1600" spc="-45" dirty="0">
                <a:solidFill>
                  <a:srgbClr val="F4DE39"/>
                </a:solidFill>
                <a:latin typeface="Arial"/>
                <a:cs typeface="Arial"/>
              </a:rPr>
              <a:t>&lt;hold</a:t>
            </a:r>
            <a:r>
              <a:rPr sz="1600" spc="-114" dirty="0">
                <a:solidFill>
                  <a:srgbClr val="F4DE39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F4DE39"/>
                </a:solidFill>
                <a:latin typeface="Arial"/>
                <a:cs typeface="Arial"/>
              </a:rPr>
              <a:t>umbrella&gt;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09294" y="4654041"/>
            <a:ext cx="3531107" cy="2075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23567" y="4923916"/>
            <a:ext cx="906144" cy="191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8158" y="5167757"/>
            <a:ext cx="705993" cy="1892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2698" y="5411596"/>
            <a:ext cx="1359407" cy="1456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88158" y="5655386"/>
            <a:ext cx="1169543" cy="1893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82698" y="5899226"/>
            <a:ext cx="1464564" cy="1457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88158" y="6143066"/>
            <a:ext cx="1172591" cy="1457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54695" y="870203"/>
            <a:ext cx="3336036" cy="43510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118093" y="5391708"/>
            <a:ext cx="28079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2795" marR="5080" indent="-76073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Programming</a:t>
            </a:r>
            <a:r>
              <a:rPr sz="2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Pioneer  </a:t>
            </a:r>
            <a:r>
              <a:rPr sz="2400" spc="-175" dirty="0">
                <a:solidFill>
                  <a:srgbClr val="FFFFFF"/>
                </a:solidFill>
                <a:latin typeface="Arial"/>
                <a:cs typeface="Arial"/>
              </a:rPr>
              <a:t>1903-1957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1362" y="732027"/>
            <a:ext cx="5654636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1690116"/>
            <a:ext cx="2958083" cy="471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12152" y="3241548"/>
            <a:ext cx="3512820" cy="3159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3335" y="4259579"/>
            <a:ext cx="2014855" cy="1123315"/>
          </a:xfrm>
          <a:custGeom>
            <a:avLst/>
            <a:gdLst/>
            <a:ahLst/>
            <a:cxnLst/>
            <a:rect l="l" t="t" r="r" b="b"/>
            <a:pathLst>
              <a:path w="2014854" h="1123314">
                <a:moveTo>
                  <a:pt x="1453134" y="0"/>
                </a:moveTo>
                <a:lnTo>
                  <a:pt x="1453134" y="280797"/>
                </a:lnTo>
                <a:lnTo>
                  <a:pt x="0" y="280797"/>
                </a:lnTo>
                <a:lnTo>
                  <a:pt x="0" y="842391"/>
                </a:lnTo>
                <a:lnTo>
                  <a:pt x="1453134" y="842391"/>
                </a:lnTo>
                <a:lnTo>
                  <a:pt x="1453134" y="1123188"/>
                </a:lnTo>
                <a:lnTo>
                  <a:pt x="2014728" y="561594"/>
                </a:lnTo>
                <a:lnTo>
                  <a:pt x="1453134" y="0"/>
                </a:lnTo>
                <a:close/>
              </a:path>
            </a:pathLst>
          </a:custGeom>
          <a:solidFill>
            <a:srgbClr val="FBB0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93335" y="4259579"/>
            <a:ext cx="2014855" cy="1123315"/>
          </a:xfrm>
          <a:custGeom>
            <a:avLst/>
            <a:gdLst/>
            <a:ahLst/>
            <a:cxnLst/>
            <a:rect l="l" t="t" r="r" b="b"/>
            <a:pathLst>
              <a:path w="2014854" h="1123314">
                <a:moveTo>
                  <a:pt x="0" y="280797"/>
                </a:moveTo>
                <a:lnTo>
                  <a:pt x="1453134" y="280797"/>
                </a:lnTo>
                <a:lnTo>
                  <a:pt x="1453134" y="0"/>
                </a:lnTo>
                <a:lnTo>
                  <a:pt x="2014728" y="561594"/>
                </a:lnTo>
                <a:lnTo>
                  <a:pt x="1453134" y="1123188"/>
                </a:lnTo>
                <a:lnTo>
                  <a:pt x="1453134" y="842391"/>
                </a:lnTo>
                <a:lnTo>
                  <a:pt x="0" y="842391"/>
                </a:lnTo>
                <a:lnTo>
                  <a:pt x="0" y="280797"/>
                </a:lnTo>
                <a:close/>
              </a:path>
            </a:pathLst>
          </a:custGeom>
          <a:ln w="12192">
            <a:solidFill>
              <a:srgbClr val="B88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72076" y="1701164"/>
            <a:ext cx="581088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20" dirty="0"/>
              <a:t>Assembly </a:t>
            </a:r>
            <a:r>
              <a:rPr sz="2800" spc="-110" dirty="0"/>
              <a:t>language </a:t>
            </a:r>
            <a:r>
              <a:rPr sz="2800" spc="-125" dirty="0"/>
              <a:t>is </a:t>
            </a:r>
            <a:r>
              <a:rPr sz="2800" spc="-95" dirty="0"/>
              <a:t>hardware</a:t>
            </a:r>
            <a:r>
              <a:rPr sz="2800" spc="-480" dirty="0"/>
              <a:t> </a:t>
            </a:r>
            <a:r>
              <a:rPr sz="2800" spc="-95" dirty="0"/>
              <a:t>specific  </a:t>
            </a:r>
            <a:r>
              <a:rPr sz="2800" spc="-114" dirty="0"/>
              <a:t>and </a:t>
            </a:r>
            <a:r>
              <a:rPr sz="2800" spc="-125" dirty="0"/>
              <a:t>is </a:t>
            </a:r>
            <a:r>
              <a:rPr sz="2800" spc="-70" dirty="0"/>
              <a:t>compiled </a:t>
            </a:r>
            <a:r>
              <a:rPr sz="2800" spc="15" dirty="0"/>
              <a:t>into </a:t>
            </a:r>
            <a:r>
              <a:rPr sz="2800" spc="-95" dirty="0"/>
              <a:t>machine </a:t>
            </a:r>
            <a:r>
              <a:rPr sz="2800" spc="-105" dirty="0"/>
              <a:t>language  </a:t>
            </a:r>
            <a:r>
              <a:rPr sz="2800" spc="-65" dirty="0"/>
              <a:t>(binary</a:t>
            </a:r>
            <a:r>
              <a:rPr sz="2800" spc="-220" dirty="0"/>
              <a:t> </a:t>
            </a:r>
            <a:r>
              <a:rPr sz="2800" spc="-130" dirty="0"/>
              <a:t>code)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32027"/>
            <a:ext cx="1237843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15464" y="1025738"/>
            <a:ext cx="147675" cy="48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0827" y="732027"/>
            <a:ext cx="4365879" cy="648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3093" y="2010664"/>
            <a:ext cx="100787" cy="100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7038" y="1915922"/>
            <a:ext cx="6171438" cy="385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3093" y="3141472"/>
            <a:ext cx="100787" cy="1007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3835" y="3041776"/>
            <a:ext cx="5381244" cy="2975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3093" y="4273803"/>
            <a:ext cx="100787" cy="100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3835" y="4179061"/>
            <a:ext cx="6780149" cy="385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32027"/>
            <a:ext cx="7580223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509725"/>
            <a:ext cx="7435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FBB01C"/>
                </a:solidFill>
              </a:rPr>
              <a:t>19</a:t>
            </a:r>
            <a:r>
              <a:rPr sz="2400" spc="-220" dirty="0">
                <a:solidFill>
                  <a:srgbClr val="FBB01C"/>
                </a:solidFill>
              </a:rPr>
              <a:t>5</a:t>
            </a:r>
            <a:r>
              <a:rPr sz="2400" spc="-165" dirty="0">
                <a:solidFill>
                  <a:srgbClr val="FBB01C"/>
                </a:solidFill>
              </a:rPr>
              <a:t>0s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198880" y="1950846"/>
            <a:ext cx="1925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10" dirty="0">
                <a:solidFill>
                  <a:srgbClr val="A1CF48"/>
                </a:solidFill>
                <a:latin typeface="Trebuchet MS"/>
                <a:cs typeface="Trebuchet MS"/>
              </a:rPr>
              <a:t>FORTRAN</a:t>
            </a:r>
            <a:r>
              <a:rPr sz="1800" b="1" spc="-24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35" dirty="0">
                <a:solidFill>
                  <a:srgbClr val="A1CF48"/>
                </a:solidFill>
                <a:latin typeface="Trebuchet MS"/>
                <a:cs typeface="Trebuchet MS"/>
              </a:rPr>
              <a:t>(1957)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9448" y="2360676"/>
            <a:ext cx="50164" cy="50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3222" y="2313432"/>
            <a:ext cx="1519808" cy="175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9448" y="2619755"/>
            <a:ext cx="50164" cy="501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4017" y="2572511"/>
            <a:ext cx="1630425" cy="1917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13784" y="2580894"/>
            <a:ext cx="602234" cy="180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9448" y="2877311"/>
            <a:ext cx="50164" cy="501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6651" y="2827654"/>
            <a:ext cx="1500632" cy="389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73322" y="2840354"/>
            <a:ext cx="884936" cy="1814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16425" y="2918153"/>
            <a:ext cx="98971" cy="123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62094" y="2830067"/>
            <a:ext cx="1029080" cy="1457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9448" y="3331464"/>
            <a:ext cx="50164" cy="501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9064" y="3284220"/>
            <a:ext cx="2176399" cy="1893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98880" y="3526917"/>
            <a:ext cx="1373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25" dirty="0">
                <a:solidFill>
                  <a:srgbClr val="A1CF48"/>
                </a:solidFill>
                <a:latin typeface="Trebuchet MS"/>
                <a:cs typeface="Trebuchet MS"/>
              </a:rPr>
              <a:t>LISP</a:t>
            </a:r>
            <a:r>
              <a:rPr sz="1800" b="1" spc="-25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14" dirty="0">
                <a:solidFill>
                  <a:srgbClr val="A1CF48"/>
                </a:solidFill>
                <a:latin typeface="Trebuchet MS"/>
                <a:cs typeface="Trebuchet MS"/>
              </a:rPr>
              <a:t>(1958)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79448" y="3936491"/>
            <a:ext cx="50164" cy="501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3222" y="3889247"/>
            <a:ext cx="1734692" cy="1893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79448" y="4195571"/>
            <a:ext cx="50164" cy="501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4017" y="4148328"/>
            <a:ext cx="1451229" cy="1457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82771" y="4235069"/>
            <a:ext cx="43646" cy="143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52876" y="4158615"/>
            <a:ext cx="870331" cy="1814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79448" y="4453128"/>
            <a:ext cx="50164" cy="501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00682" y="4403471"/>
            <a:ext cx="687578" cy="1482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65476" y="4405884"/>
            <a:ext cx="944499" cy="19177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98880" y="4650104"/>
            <a:ext cx="1653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10" dirty="0">
                <a:solidFill>
                  <a:srgbClr val="A1CF48"/>
                </a:solidFill>
                <a:latin typeface="Trebuchet MS"/>
                <a:cs typeface="Trebuchet MS"/>
              </a:rPr>
              <a:t>COBOL</a:t>
            </a:r>
            <a:r>
              <a:rPr sz="1800" b="1" spc="-229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14" dirty="0">
                <a:solidFill>
                  <a:srgbClr val="A1CF48"/>
                </a:solidFill>
                <a:latin typeface="Trebuchet MS"/>
                <a:cs typeface="Trebuchet MS"/>
              </a:rPr>
              <a:t>(1959)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79448" y="5058155"/>
            <a:ext cx="50164" cy="501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9064" y="5010911"/>
            <a:ext cx="3191383" cy="19176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79448" y="5317235"/>
            <a:ext cx="50164" cy="5016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4017" y="5267578"/>
            <a:ext cx="3822827" cy="19177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06651" y="5488685"/>
            <a:ext cx="664591" cy="16570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99403" y="1397905"/>
            <a:ext cx="1574800" cy="912494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spc="-160" dirty="0">
                <a:solidFill>
                  <a:srgbClr val="FBB01C"/>
                </a:solidFill>
                <a:latin typeface="Arial"/>
                <a:cs typeface="Arial"/>
              </a:rPr>
              <a:t>1960s-1970s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25" dirty="0">
                <a:solidFill>
                  <a:srgbClr val="A1CF48"/>
                </a:solidFill>
                <a:latin typeface="Trebuchet MS"/>
                <a:cs typeface="Trebuchet MS"/>
              </a:rPr>
              <a:t>BASIC</a:t>
            </a:r>
            <a:r>
              <a:rPr sz="1800" b="1" spc="-19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05" dirty="0">
                <a:solidFill>
                  <a:srgbClr val="A1CF48"/>
                </a:solidFill>
                <a:latin typeface="Trebuchet MS"/>
                <a:cs typeface="Trebuchet MS"/>
              </a:rPr>
              <a:t>(1964)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79208" y="2444495"/>
            <a:ext cx="50292" cy="501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02982" y="2397251"/>
            <a:ext cx="378714" cy="1457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55865" y="2408173"/>
            <a:ext cx="669416" cy="17843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83182" y="2397251"/>
            <a:ext cx="2593732" cy="17551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9208" y="2727960"/>
            <a:ext cx="50292" cy="5016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13905" y="2680716"/>
            <a:ext cx="1111630" cy="19177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53476" y="2767457"/>
            <a:ext cx="43646" cy="143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23453" y="2680716"/>
            <a:ext cx="2888233" cy="1893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79208" y="3009900"/>
            <a:ext cx="50292" cy="5016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13905" y="2962655"/>
            <a:ext cx="1796161" cy="14579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399403" y="3232226"/>
            <a:ext cx="1536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-45" dirty="0">
                <a:solidFill>
                  <a:srgbClr val="A1CF48"/>
                </a:solidFill>
                <a:latin typeface="Trebuchet MS"/>
                <a:cs typeface="Trebuchet MS"/>
              </a:rPr>
              <a:t>Pascal</a:t>
            </a:r>
            <a:r>
              <a:rPr sz="1800" b="1" spc="-23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30" dirty="0">
                <a:solidFill>
                  <a:srgbClr val="A1CF48"/>
                </a:solidFill>
                <a:latin typeface="Trebuchet MS"/>
                <a:cs typeface="Trebuchet MS"/>
              </a:rPr>
              <a:t>(1970)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79208" y="3666744"/>
            <a:ext cx="50292" cy="5016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13905" y="3619500"/>
            <a:ext cx="596265" cy="14579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53350" y="3619500"/>
            <a:ext cx="453263" cy="14579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79208" y="3950208"/>
            <a:ext cx="50292" cy="5016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13905" y="3902964"/>
            <a:ext cx="3698494" cy="19176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11872" y="4132707"/>
            <a:ext cx="729360" cy="17906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79208" y="4453128"/>
            <a:ext cx="50292" cy="5016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09714" y="4405884"/>
            <a:ext cx="2070480" cy="19177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79208" y="4735067"/>
            <a:ext cx="50292" cy="5016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13905" y="4698746"/>
            <a:ext cx="372364" cy="13487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51673" y="4696205"/>
            <a:ext cx="921384" cy="18338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399403" y="4958333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b="1" spc="-50" dirty="0">
                <a:solidFill>
                  <a:srgbClr val="A1CF48"/>
                </a:solidFill>
                <a:latin typeface="Trebuchet MS"/>
                <a:cs typeface="Trebuchet MS"/>
              </a:rPr>
              <a:t>C</a:t>
            </a:r>
            <a:r>
              <a:rPr sz="1800" b="1" spc="-23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1800" b="1" spc="-140" dirty="0">
                <a:solidFill>
                  <a:srgbClr val="A1CF48"/>
                </a:solidFill>
                <a:latin typeface="Trebuchet MS"/>
                <a:cs typeface="Trebuchet MS"/>
              </a:rPr>
              <a:t>(1972)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79208" y="5391911"/>
            <a:ext cx="50292" cy="5016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13905" y="5344667"/>
            <a:ext cx="2620010" cy="17551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79208" y="5675350"/>
            <a:ext cx="50292" cy="5017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13905" y="5628132"/>
            <a:ext cx="2771648" cy="1893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879208" y="5958814"/>
            <a:ext cx="50292" cy="5017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08952" y="5909119"/>
            <a:ext cx="3564763" cy="19428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12889" y="6131052"/>
            <a:ext cx="831976" cy="19180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822" y="732027"/>
            <a:ext cx="1854276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3916" y="1025738"/>
            <a:ext cx="147675" cy="48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2516" y="732027"/>
            <a:ext cx="6522084" cy="648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7658" y="1918842"/>
            <a:ext cx="75488" cy="7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2405" y="1844167"/>
            <a:ext cx="3151759" cy="5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7658" y="2941447"/>
            <a:ext cx="75488" cy="75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4150" y="2870454"/>
            <a:ext cx="4188841" cy="4752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7658" y="3962527"/>
            <a:ext cx="75488" cy="754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5260" y="3887851"/>
            <a:ext cx="1552976" cy="2228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33776" y="4022100"/>
            <a:ext cx="65633" cy="215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38804" y="3961891"/>
            <a:ext cx="395879" cy="1488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7658" y="4729098"/>
            <a:ext cx="75488" cy="754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59102" y="4658105"/>
            <a:ext cx="827278" cy="2192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86076" y="4670805"/>
            <a:ext cx="888746" cy="2642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7658" y="5111622"/>
            <a:ext cx="75488" cy="754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59102" y="5040629"/>
            <a:ext cx="2105279" cy="2769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7658" y="5495671"/>
            <a:ext cx="75488" cy="754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7960" y="5437378"/>
            <a:ext cx="1292606" cy="2642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7658" y="5878207"/>
            <a:ext cx="75488" cy="754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8942" y="5819863"/>
            <a:ext cx="1376299" cy="2643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19088" y="1825751"/>
            <a:ext cx="4835652" cy="43510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4407852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1396" y="732027"/>
            <a:ext cx="3668140" cy="493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516" y="1928876"/>
            <a:ext cx="786510" cy="232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9516" y="2932429"/>
            <a:ext cx="4030218" cy="3360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4908" y="3445890"/>
            <a:ext cx="75438" cy="754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2526" y="3391280"/>
            <a:ext cx="744728" cy="1991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4908" y="3837559"/>
            <a:ext cx="75438" cy="754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6142" y="3782059"/>
            <a:ext cx="1232534" cy="269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4908" y="4230751"/>
            <a:ext cx="75438" cy="754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2526" y="4176140"/>
            <a:ext cx="511429" cy="1991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0337" y="5096890"/>
            <a:ext cx="87922" cy="880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2277" y="5028946"/>
            <a:ext cx="2666873" cy="3169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822" y="732027"/>
            <a:ext cx="8909126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93493"/>
            <a:ext cx="2006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80" dirty="0">
                <a:solidFill>
                  <a:srgbClr val="A1CF48"/>
                </a:solidFill>
                <a:latin typeface="Trebuchet MS"/>
                <a:cs typeface="Trebuchet MS"/>
              </a:rPr>
              <a:t>ADA</a:t>
            </a:r>
            <a:r>
              <a:rPr sz="2800" b="1" spc="-33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70" dirty="0">
                <a:solidFill>
                  <a:srgbClr val="A1CF48"/>
                </a:solidFill>
                <a:latin typeface="Trebuchet MS"/>
                <a:cs typeface="Trebuchet MS"/>
              </a:rPr>
              <a:t>(1980)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84908" y="2423286"/>
            <a:ext cx="75438" cy="7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21764" y="2348610"/>
            <a:ext cx="3888359" cy="28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1764" y="2677795"/>
            <a:ext cx="1783588" cy="288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3329" y="2677795"/>
            <a:ext cx="1010178" cy="222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4908" y="3145663"/>
            <a:ext cx="75438" cy="75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3222" y="3074670"/>
            <a:ext cx="3899174" cy="2884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4908" y="4049395"/>
            <a:ext cx="75438" cy="754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2460" y="3978402"/>
            <a:ext cx="3659251" cy="288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0494" y="4320285"/>
            <a:ext cx="419988" cy="2065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98880" y="3419983"/>
            <a:ext cx="3084830" cy="2195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25" dirty="0">
                <a:solidFill>
                  <a:srgbClr val="A1CF48"/>
                </a:solidFill>
                <a:latin typeface="Trebuchet MS"/>
                <a:cs typeface="Trebuchet MS"/>
              </a:rPr>
              <a:t>Objective-C</a:t>
            </a:r>
            <a:r>
              <a:rPr sz="2800" b="1" spc="-26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(1983)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A1CF48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5" dirty="0">
                <a:solidFill>
                  <a:srgbClr val="A1CF48"/>
                </a:solidFill>
                <a:latin typeface="Trebuchet MS"/>
                <a:cs typeface="Trebuchet MS"/>
              </a:rPr>
              <a:t>PERL</a:t>
            </a:r>
            <a:r>
              <a:rPr sz="2800" b="1" spc="-26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90" dirty="0">
                <a:solidFill>
                  <a:srgbClr val="A1CF48"/>
                </a:solidFill>
                <a:latin typeface="Trebuchet MS"/>
                <a:cs typeface="Trebuchet MS"/>
              </a:rPr>
              <a:t>(1987)</a:t>
            </a:r>
            <a:endParaRPr sz="28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5" dirty="0">
                <a:solidFill>
                  <a:srgbClr val="A1CF48"/>
                </a:solidFill>
                <a:latin typeface="Trebuchet MS"/>
                <a:cs typeface="Trebuchet MS"/>
              </a:rPr>
              <a:t>Python</a:t>
            </a:r>
            <a:r>
              <a:rPr sz="2800" b="1" spc="-28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(1991)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84908" y="5792863"/>
            <a:ext cx="75438" cy="754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5160" y="5718149"/>
            <a:ext cx="4059936" cy="292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99403" y="1793493"/>
            <a:ext cx="20758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65" dirty="0">
                <a:solidFill>
                  <a:srgbClr val="A1CF48"/>
                </a:solidFill>
                <a:latin typeface="Trebuchet MS"/>
                <a:cs typeface="Trebuchet MS"/>
              </a:rPr>
              <a:t>Ruby</a:t>
            </a:r>
            <a:r>
              <a:rPr sz="2800" b="1" spc="-34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(1993)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84669" y="2423286"/>
            <a:ext cx="75437" cy="754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02982" y="2352294"/>
            <a:ext cx="3750056" cy="2847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84669" y="3327019"/>
            <a:ext cx="75437" cy="754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02347" y="3256026"/>
            <a:ext cx="2734182" cy="2847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84669" y="4230751"/>
            <a:ext cx="75437" cy="754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2982" y="4159758"/>
            <a:ext cx="2317877" cy="2847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84669" y="4623942"/>
            <a:ext cx="75437" cy="754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14158" y="4549266"/>
            <a:ext cx="2502916" cy="2228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399403" y="2697606"/>
            <a:ext cx="2872105" cy="2653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50" dirty="0">
                <a:solidFill>
                  <a:srgbClr val="A1CF48"/>
                </a:solidFill>
                <a:latin typeface="Trebuchet MS"/>
                <a:cs typeface="Trebuchet MS"/>
              </a:rPr>
              <a:t>Java</a:t>
            </a:r>
            <a:r>
              <a:rPr sz="2800" b="1" spc="-34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(1995)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1CF48"/>
              </a:buClr>
              <a:buFont typeface="Arial"/>
              <a:buChar char="•"/>
            </a:pPr>
            <a:endParaRPr sz="32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35" dirty="0">
                <a:solidFill>
                  <a:srgbClr val="A1CF48"/>
                </a:solidFill>
                <a:latin typeface="Trebuchet MS"/>
                <a:cs typeface="Trebuchet MS"/>
              </a:rPr>
              <a:t>PHP</a:t>
            </a:r>
            <a:r>
              <a:rPr sz="2800" b="1" spc="-335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(1995)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A1CF48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1CF48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-114" dirty="0">
                <a:solidFill>
                  <a:srgbClr val="A1CF48"/>
                </a:solidFill>
                <a:latin typeface="Trebuchet MS"/>
                <a:cs typeface="Trebuchet MS"/>
              </a:rPr>
              <a:t>JavaScript</a:t>
            </a:r>
            <a:r>
              <a:rPr sz="2800" b="1" spc="-310" dirty="0">
                <a:solidFill>
                  <a:srgbClr val="A1CF48"/>
                </a:solidFill>
                <a:latin typeface="Trebuchet MS"/>
                <a:cs typeface="Trebuchet MS"/>
              </a:rPr>
              <a:t> </a:t>
            </a:r>
            <a:r>
              <a:rPr sz="2800" b="1" spc="-185" dirty="0">
                <a:solidFill>
                  <a:srgbClr val="A1CF48"/>
                </a:solidFill>
                <a:latin typeface="Trebuchet MS"/>
                <a:cs typeface="Trebuchet MS"/>
              </a:rPr>
              <a:t>(1995)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84669" y="5527675"/>
            <a:ext cx="75437" cy="754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22414" y="5456682"/>
            <a:ext cx="2482468" cy="28844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7965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“There </a:t>
            </a:r>
            <a:r>
              <a:rPr spc="-150" dirty="0"/>
              <a:t>are </a:t>
            </a:r>
            <a:r>
              <a:rPr spc="-60" dirty="0"/>
              <a:t>only </a:t>
            </a:r>
            <a:r>
              <a:rPr spc="-275" dirty="0"/>
              <a:t>10 </a:t>
            </a:r>
            <a:r>
              <a:rPr spc="-110" dirty="0"/>
              <a:t>kinds </a:t>
            </a:r>
            <a:r>
              <a:rPr spc="25" dirty="0"/>
              <a:t>of </a:t>
            </a:r>
            <a:r>
              <a:rPr spc="-110" dirty="0"/>
              <a:t>people </a:t>
            </a:r>
            <a:r>
              <a:rPr spc="-35" dirty="0"/>
              <a:t>in </a:t>
            </a:r>
            <a:r>
              <a:rPr spc="-20" dirty="0"/>
              <a:t>the </a:t>
            </a:r>
            <a:r>
              <a:rPr spc="-35" dirty="0"/>
              <a:t>world:  </a:t>
            </a:r>
            <a:r>
              <a:rPr spc="-100" dirty="0"/>
              <a:t>those</a:t>
            </a:r>
            <a:r>
              <a:rPr spc="-295" dirty="0"/>
              <a:t> </a:t>
            </a:r>
            <a:r>
              <a:rPr spc="-70" dirty="0"/>
              <a:t>who</a:t>
            </a:r>
            <a:r>
              <a:rPr spc="-285" dirty="0"/>
              <a:t> </a:t>
            </a:r>
            <a:r>
              <a:rPr spc="-105" dirty="0"/>
              <a:t>understand</a:t>
            </a:r>
            <a:r>
              <a:rPr spc="-285" dirty="0"/>
              <a:t> </a:t>
            </a:r>
            <a:r>
              <a:rPr spc="-75" dirty="0"/>
              <a:t>binary</a:t>
            </a:r>
            <a:r>
              <a:rPr spc="-305" dirty="0"/>
              <a:t> </a:t>
            </a:r>
            <a:r>
              <a:rPr spc="-140" dirty="0"/>
              <a:t>and</a:t>
            </a:r>
            <a:r>
              <a:rPr spc="-280" dirty="0"/>
              <a:t> </a:t>
            </a:r>
            <a:r>
              <a:rPr spc="-100" dirty="0"/>
              <a:t>those</a:t>
            </a:r>
            <a:r>
              <a:rPr spc="-290" dirty="0"/>
              <a:t> </a:t>
            </a:r>
            <a:r>
              <a:rPr spc="-70" dirty="0"/>
              <a:t>who</a:t>
            </a:r>
            <a:r>
              <a:rPr spc="-285" dirty="0"/>
              <a:t> </a:t>
            </a:r>
            <a:r>
              <a:rPr spc="20" dirty="0"/>
              <a:t>don’t.”</a:t>
            </a: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pc="-260" dirty="0"/>
              <a:t>~</a:t>
            </a:r>
            <a:r>
              <a:rPr spc="-340" dirty="0"/>
              <a:t> </a:t>
            </a:r>
            <a:r>
              <a:rPr spc="-135" dirty="0"/>
              <a:t>anonymous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822" y="732027"/>
            <a:ext cx="3028010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9516" y="1905507"/>
            <a:ext cx="6045200" cy="336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6149" y="2932429"/>
            <a:ext cx="9512173" cy="331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0337" y="4037710"/>
            <a:ext cx="87922" cy="88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9516" y="3950715"/>
            <a:ext cx="8613902" cy="340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68858"/>
            <a:ext cx="2096871" cy="456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9516" y="1905507"/>
            <a:ext cx="4451858" cy="259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4908" y="2423286"/>
            <a:ext cx="75438" cy="7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2526" y="2352294"/>
            <a:ext cx="2715768" cy="219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4908" y="2816479"/>
            <a:ext cx="75438" cy="75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2526" y="2745485"/>
            <a:ext cx="1162812" cy="2192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4908" y="3208147"/>
            <a:ext cx="75438" cy="754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2526" y="3133470"/>
            <a:ext cx="2503932" cy="2228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0337" y="4074286"/>
            <a:ext cx="87922" cy="880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9516" y="3987291"/>
            <a:ext cx="8531733" cy="3360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7038" y="4371340"/>
            <a:ext cx="2471040" cy="2597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0337" y="5480939"/>
            <a:ext cx="87922" cy="880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9516" y="5393944"/>
            <a:ext cx="9203436" cy="3403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56563" y="5823597"/>
            <a:ext cx="823341" cy="2947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3795458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9516" y="1905507"/>
            <a:ext cx="6340602" cy="336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880" y="2932429"/>
            <a:ext cx="7889367" cy="336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0337" y="4037710"/>
            <a:ext cx="87922" cy="88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9516" y="3950715"/>
            <a:ext cx="9437242" cy="340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7103" y="4334764"/>
            <a:ext cx="5520944" cy="340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4897" y="723645"/>
            <a:ext cx="8607539" cy="657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8880" y="1756917"/>
            <a:ext cx="18669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0" dirty="0">
                <a:solidFill>
                  <a:srgbClr val="FBB01C"/>
                </a:solidFill>
                <a:latin typeface="Trebuchet MS"/>
                <a:cs typeface="Trebuchet MS"/>
              </a:rPr>
              <a:t>OPEN</a:t>
            </a:r>
            <a:r>
              <a:rPr sz="2200" b="1" spc="-330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200" b="1" spc="30" dirty="0">
                <a:solidFill>
                  <a:srgbClr val="FBB01C"/>
                </a:solidFill>
                <a:latin typeface="Trebuchet MS"/>
                <a:cs typeface="Trebuchet MS"/>
              </a:rPr>
              <a:t>SOURCE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6286" y="2277110"/>
            <a:ext cx="68986" cy="68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7452" y="2212085"/>
            <a:ext cx="1451102" cy="200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1479" y="2569464"/>
            <a:ext cx="59562" cy="59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1317" y="2513329"/>
            <a:ext cx="1806067" cy="2249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1479" y="2834639"/>
            <a:ext cx="59562" cy="59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7192" y="2775585"/>
            <a:ext cx="1034460" cy="1761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81479" y="3101339"/>
            <a:ext cx="59562" cy="595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17192" y="3045205"/>
            <a:ext cx="2030221" cy="224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6286" y="3436873"/>
            <a:ext cx="68986" cy="689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56436" y="3368547"/>
            <a:ext cx="2946908" cy="2639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6286" y="3799585"/>
            <a:ext cx="68986" cy="689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3166" y="3749547"/>
            <a:ext cx="471968" cy="1856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6286" y="4160773"/>
            <a:ext cx="68986" cy="689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57452" y="4095750"/>
            <a:ext cx="4139946" cy="495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6286" y="4756658"/>
            <a:ext cx="68986" cy="689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27480" y="4598289"/>
            <a:ext cx="25800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u="heavy" spc="-9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18"/>
              </a:rPr>
              <a:t>Open </a:t>
            </a:r>
            <a:r>
              <a:rPr sz="2200" u="heavy" spc="-11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18"/>
              </a:rPr>
              <a:t>Source</a:t>
            </a:r>
            <a:r>
              <a:rPr sz="2200" u="heavy" spc="-36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18"/>
              </a:rPr>
              <a:t> </a:t>
            </a:r>
            <a:r>
              <a:rPr sz="2200" u="heavy" spc="-1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18"/>
              </a:rPr>
              <a:t>Initiative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55038" y="5172583"/>
            <a:ext cx="59817" cy="2298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0730" y="5225541"/>
            <a:ext cx="1774317" cy="1993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35020" y="5172583"/>
            <a:ext cx="59816" cy="22987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399403" y="1756917"/>
            <a:ext cx="14217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FBB01C"/>
                </a:solidFill>
                <a:latin typeface="Trebuchet MS"/>
                <a:cs typeface="Trebuchet MS"/>
              </a:rPr>
              <a:t>FREEWARE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26072" y="2277110"/>
            <a:ext cx="69087" cy="689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63055" y="2227072"/>
            <a:ext cx="472052" cy="1856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6072" y="2638298"/>
            <a:ext cx="69087" cy="689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63055" y="2569972"/>
            <a:ext cx="4041521" cy="26390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26072" y="3001010"/>
            <a:ext cx="69087" cy="689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57340" y="2935985"/>
            <a:ext cx="2913028" cy="2006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26072" y="3362197"/>
            <a:ext cx="69087" cy="6896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63055" y="3293871"/>
            <a:ext cx="4191254" cy="26390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99403" y="3927170"/>
            <a:ext cx="16586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5" dirty="0">
                <a:solidFill>
                  <a:srgbClr val="FBB01C"/>
                </a:solidFill>
                <a:latin typeface="Trebuchet MS"/>
                <a:cs typeface="Trebuchet MS"/>
              </a:rPr>
              <a:t>SHAREWARE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26072" y="4447285"/>
            <a:ext cx="69087" cy="6896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63055" y="4378959"/>
            <a:ext cx="3056381" cy="26390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26072" y="4808473"/>
            <a:ext cx="69087" cy="6896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63055" y="4743450"/>
            <a:ext cx="2536190" cy="2639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26072" y="5171185"/>
            <a:ext cx="69087" cy="6896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57340" y="5106161"/>
            <a:ext cx="2913028" cy="20065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26072" y="5532373"/>
            <a:ext cx="69087" cy="690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63055" y="5467350"/>
            <a:ext cx="3246374" cy="2605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26072" y="5893536"/>
            <a:ext cx="69087" cy="6904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63055" y="5825172"/>
            <a:ext cx="2701290" cy="26391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24884" y="4501896"/>
            <a:ext cx="1866900" cy="203301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2502" y="723645"/>
            <a:ext cx="1783524" cy="648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773" y="3688588"/>
            <a:ext cx="113220" cy="113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8025" y="3605276"/>
            <a:ext cx="1864995" cy="403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5735" y="3601084"/>
            <a:ext cx="2285238" cy="413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563" y="4094860"/>
            <a:ext cx="863727" cy="376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773" y="5422900"/>
            <a:ext cx="113220" cy="113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025" y="5339588"/>
            <a:ext cx="1693672" cy="403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69564" y="0"/>
            <a:ext cx="8822436" cy="2743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01840" y="3486910"/>
            <a:ext cx="5090159" cy="3371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39" y="0"/>
            <a:ext cx="872185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29894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0" y="0"/>
            <a:ext cx="6857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3562667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9516" y="1909826"/>
            <a:ext cx="1544066" cy="331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7038" y="2932429"/>
            <a:ext cx="2017649" cy="336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0337" y="4037710"/>
            <a:ext cx="87922" cy="88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9516" y="3955034"/>
            <a:ext cx="1652270" cy="2553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0337" y="5058790"/>
            <a:ext cx="87922" cy="880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69516" y="4976114"/>
            <a:ext cx="2214626" cy="2553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7116" y="4847844"/>
            <a:ext cx="11207496" cy="1220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5446" y="5057140"/>
            <a:ext cx="10790758" cy="80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7828" y="1719072"/>
            <a:ext cx="4276344" cy="44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6561" y="732027"/>
            <a:ext cx="4594453" cy="648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9865" y="1151636"/>
            <a:ext cx="64008" cy="652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8764" y="1151636"/>
            <a:ext cx="64008" cy="652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7534" y="1151636"/>
            <a:ext cx="64007" cy="652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32027"/>
            <a:ext cx="6004407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7658" y="1918842"/>
            <a:ext cx="75488" cy="7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5325" y="1847850"/>
            <a:ext cx="1827276" cy="219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7658" y="2685414"/>
            <a:ext cx="75488" cy="754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6022" y="2614422"/>
            <a:ext cx="891032" cy="219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7658" y="3450463"/>
            <a:ext cx="75488" cy="75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5325" y="3379470"/>
            <a:ext cx="1160145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4967" y="3510036"/>
            <a:ext cx="65633" cy="21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71520" y="3449828"/>
            <a:ext cx="369570" cy="214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7658" y="4217034"/>
            <a:ext cx="75488" cy="754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7960" y="4146041"/>
            <a:ext cx="1910841" cy="2192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7658" y="4983607"/>
            <a:ext cx="75488" cy="754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45260" y="4912614"/>
            <a:ext cx="1502664" cy="2192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7658" y="5748667"/>
            <a:ext cx="75488" cy="754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6022" y="5694045"/>
            <a:ext cx="1104900" cy="2361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7470" y="1918842"/>
            <a:ext cx="75437" cy="754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57720" y="1860550"/>
            <a:ext cx="524001" cy="2065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27470" y="2685414"/>
            <a:ext cx="75437" cy="7543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45782" y="2614422"/>
            <a:ext cx="790828" cy="2192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27470" y="3450463"/>
            <a:ext cx="75437" cy="754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65214" y="3379470"/>
            <a:ext cx="1947544" cy="2192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7470" y="4217034"/>
            <a:ext cx="75437" cy="7543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57720" y="4158741"/>
            <a:ext cx="510667" cy="2065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27470" y="4983607"/>
            <a:ext cx="75437" cy="7543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57720" y="4908930"/>
            <a:ext cx="1302765" cy="22288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27470" y="5748667"/>
            <a:ext cx="75437" cy="754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65214" y="5693155"/>
            <a:ext cx="1334670" cy="2037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32027"/>
            <a:ext cx="5995263" cy="640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8880" y="1759966"/>
            <a:ext cx="916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0" dirty="0">
                <a:solidFill>
                  <a:srgbClr val="FBB01C"/>
                </a:solidFill>
                <a:latin typeface="Trebuchet MS"/>
                <a:cs typeface="Trebuchet MS"/>
              </a:rPr>
              <a:t>Retail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0337" y="242684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516" y="2362200"/>
            <a:ext cx="729615" cy="237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0501" y="2496190"/>
            <a:ext cx="76462" cy="25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3530" y="2339848"/>
            <a:ext cx="382532" cy="2597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2630" y="2344166"/>
            <a:ext cx="1814576" cy="331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0337" y="2896235"/>
            <a:ext cx="87922" cy="880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69516" y="2831592"/>
            <a:ext cx="2275586" cy="313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0337" y="3364103"/>
            <a:ext cx="87922" cy="880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0880" y="3281426"/>
            <a:ext cx="1828545" cy="2553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0337" y="3831971"/>
            <a:ext cx="87922" cy="880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0880" y="3749294"/>
            <a:ext cx="1929130" cy="2553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98880" y="4458080"/>
            <a:ext cx="1906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5" dirty="0">
                <a:solidFill>
                  <a:srgbClr val="FBB01C"/>
                </a:solidFill>
                <a:latin typeface="Trebuchet MS"/>
                <a:cs typeface="Trebuchet MS"/>
              </a:rPr>
              <a:t>Ware</a:t>
            </a:r>
            <a:r>
              <a:rPr sz="2800" b="1" spc="-95" dirty="0">
                <a:solidFill>
                  <a:srgbClr val="FBB01C"/>
                </a:solidFill>
                <a:latin typeface="Trebuchet MS"/>
                <a:cs typeface="Trebuchet MS"/>
              </a:rPr>
              <a:t>hous</a:t>
            </a:r>
            <a:r>
              <a:rPr sz="2800" b="1" spc="-110" dirty="0">
                <a:solidFill>
                  <a:srgbClr val="FBB01C"/>
                </a:solidFill>
                <a:latin typeface="Trebuchet MS"/>
                <a:cs typeface="Trebuchet MS"/>
              </a:rPr>
              <a:t>e</a:t>
            </a:r>
            <a:r>
              <a:rPr sz="2800" b="1" spc="-25" dirty="0">
                <a:solidFill>
                  <a:srgbClr val="FBB01C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30337" y="5125846"/>
            <a:ext cx="87922" cy="880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9516" y="5043170"/>
            <a:ext cx="2463546" cy="3317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0337" y="5593765"/>
            <a:ext cx="87922" cy="878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7038" y="5511038"/>
            <a:ext cx="2990469" cy="3316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399403" y="1759966"/>
            <a:ext cx="1769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85" dirty="0">
                <a:solidFill>
                  <a:srgbClr val="FBB01C"/>
                </a:solidFill>
                <a:latin typeface="Trebuchet MS"/>
                <a:cs typeface="Trebuchet MS"/>
              </a:rPr>
              <a:t>Accounting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30136" y="2426842"/>
            <a:ext cx="87884" cy="880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45909" y="2344166"/>
            <a:ext cx="4133215" cy="33604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65848" y="2767583"/>
            <a:ext cx="983487" cy="2496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30136" y="3237610"/>
            <a:ext cx="87884" cy="880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56323" y="3154933"/>
            <a:ext cx="4326255" cy="6730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11078" y="3306958"/>
            <a:ext cx="76461" cy="251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399403" y="4205097"/>
            <a:ext cx="2303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95" dirty="0">
                <a:solidFill>
                  <a:srgbClr val="FBB01C"/>
                </a:solidFill>
                <a:latin typeface="Trebuchet MS"/>
                <a:cs typeface="Trebuchet MS"/>
              </a:rPr>
              <a:t>Administrative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30136" y="4871339"/>
            <a:ext cx="87884" cy="880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60642" y="4803394"/>
            <a:ext cx="3658997" cy="3169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30136" y="5339207"/>
            <a:ext cx="87884" cy="880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46798" y="5256529"/>
            <a:ext cx="2412619" cy="33604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30136" y="5808649"/>
            <a:ext cx="87884" cy="878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62039" y="5725934"/>
            <a:ext cx="3662171" cy="33168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66826"/>
            <a:ext cx="5565622" cy="605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93493"/>
            <a:ext cx="5716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BB01C"/>
                </a:solidFill>
                <a:latin typeface="Trebuchet MS"/>
                <a:cs typeface="Trebuchet MS"/>
              </a:rPr>
              <a:t>Programmable</a:t>
            </a:r>
            <a:r>
              <a:rPr sz="2800" b="1" spc="-27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60" dirty="0">
                <a:solidFill>
                  <a:srgbClr val="FBB01C"/>
                </a:solidFill>
                <a:latin typeface="Trebuchet MS"/>
                <a:cs typeface="Trebuchet MS"/>
              </a:rPr>
              <a:t>Logic</a:t>
            </a:r>
            <a:r>
              <a:rPr sz="2800" b="1" spc="-380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120" dirty="0">
                <a:solidFill>
                  <a:srgbClr val="FBB01C"/>
                </a:solidFill>
                <a:latin typeface="Trebuchet MS"/>
                <a:cs typeface="Trebuchet MS"/>
              </a:rPr>
              <a:t>Controller</a:t>
            </a:r>
            <a:r>
              <a:rPr sz="2800" b="1" spc="-270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114" dirty="0">
                <a:solidFill>
                  <a:srgbClr val="FBB01C"/>
                </a:solidFill>
                <a:latin typeface="Trebuchet MS"/>
                <a:cs typeface="Trebuchet MS"/>
              </a:rPr>
              <a:t>(PLC)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0337" y="2504567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516" y="2417572"/>
            <a:ext cx="5995670" cy="340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9516" y="2932429"/>
            <a:ext cx="6206109" cy="336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0337" y="3525646"/>
            <a:ext cx="87922" cy="88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0880" y="3442970"/>
            <a:ext cx="8856218" cy="3360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0337" y="4037710"/>
            <a:ext cx="87922" cy="880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9516" y="3955034"/>
            <a:ext cx="1115187" cy="2553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0337" y="4548251"/>
            <a:ext cx="87922" cy="880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7038" y="4465573"/>
            <a:ext cx="4864481" cy="3360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0337" y="5058790"/>
            <a:ext cx="87922" cy="880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47038" y="4976114"/>
            <a:ext cx="3590416" cy="2553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23645"/>
            <a:ext cx="4227423" cy="648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9042" y="1952244"/>
            <a:ext cx="81851" cy="819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7485" y="1871217"/>
            <a:ext cx="6009513" cy="312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3511" y="2321305"/>
            <a:ext cx="68961" cy="68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0367" y="2256282"/>
            <a:ext cx="680084" cy="2639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3511" y="2652014"/>
            <a:ext cx="68961" cy="689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3635" y="2586989"/>
            <a:ext cx="1712467" cy="260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3511" y="2984245"/>
            <a:ext cx="68961" cy="68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0367" y="2934207"/>
            <a:ext cx="503300" cy="1856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3511" y="3316478"/>
            <a:ext cx="68961" cy="689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13635" y="3263010"/>
            <a:ext cx="705103" cy="189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9042" y="3723132"/>
            <a:ext cx="81851" cy="819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7485" y="3646170"/>
            <a:ext cx="5117972" cy="3088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9042" y="4166615"/>
            <a:ext cx="81851" cy="819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59357" y="4085590"/>
            <a:ext cx="4242943" cy="3129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9042" y="4611623"/>
            <a:ext cx="81851" cy="819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67485" y="4530597"/>
            <a:ext cx="2759329" cy="3129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9042" y="5055108"/>
            <a:ext cx="81851" cy="819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59357" y="4978146"/>
            <a:ext cx="5305435" cy="312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2501" y="5119704"/>
            <a:ext cx="71212" cy="2341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99402" y="4994909"/>
            <a:ext cx="816864" cy="2961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9042" y="5498591"/>
            <a:ext cx="81851" cy="819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67485" y="5421629"/>
            <a:ext cx="6779006" cy="3129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83511" y="5867628"/>
            <a:ext cx="68961" cy="690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14651" y="5802680"/>
            <a:ext cx="3814572" cy="2605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60476"/>
            <a:ext cx="5390235" cy="62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9516" y="1905507"/>
            <a:ext cx="6206109" cy="340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2504567"/>
            <a:ext cx="87922" cy="88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2277" y="2421889"/>
            <a:ext cx="4677156" cy="336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9516" y="2932429"/>
            <a:ext cx="1864106" cy="3360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253" y="3086779"/>
            <a:ext cx="173380" cy="216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1128" y="2932429"/>
            <a:ext cx="1922145" cy="331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0337" y="3525646"/>
            <a:ext cx="87922" cy="880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9516" y="3442970"/>
            <a:ext cx="2593975" cy="3317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7038" y="3827017"/>
            <a:ext cx="2173986" cy="3360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9491" y="3864864"/>
            <a:ext cx="6274308" cy="20909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0776" y="1563624"/>
            <a:ext cx="5826252" cy="1321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15157" y="1818385"/>
            <a:ext cx="5317871" cy="8126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1548" y="3019044"/>
            <a:ext cx="5695188" cy="1072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6690" y="3273678"/>
            <a:ext cx="5186045" cy="5643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9716" y="3977640"/>
            <a:ext cx="7626096" cy="1575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54223" y="4232402"/>
            <a:ext cx="7116826" cy="1066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80004" y="0"/>
            <a:ext cx="6031992" cy="6857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25267" y="1536191"/>
            <a:ext cx="7150608" cy="1630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7207" y="1818385"/>
            <a:ext cx="6587109" cy="1066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78808" y="2729483"/>
            <a:ext cx="3784091" cy="1389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1255" y="3011804"/>
            <a:ext cx="3220212" cy="826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06011" y="4011167"/>
            <a:ext cx="4430268" cy="1315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87952" y="4292472"/>
            <a:ext cx="3866642" cy="7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4869878" cy="640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77211" y="1668779"/>
            <a:ext cx="8037576" cy="4849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32027"/>
            <a:ext cx="2881731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2767" y="1488946"/>
            <a:ext cx="9046464" cy="5311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5459031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2277" y="1905507"/>
            <a:ext cx="2625725" cy="259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7038" y="2932429"/>
            <a:ext cx="6334379" cy="331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2502" y="732027"/>
            <a:ext cx="9560242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59966"/>
            <a:ext cx="4944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BB01C"/>
                </a:solidFill>
                <a:latin typeface="Trebuchet MS"/>
                <a:cs typeface="Trebuchet MS"/>
              </a:rPr>
              <a:t>Data</a:t>
            </a:r>
            <a:r>
              <a:rPr sz="2800" b="1" spc="-29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90" dirty="0">
                <a:solidFill>
                  <a:srgbClr val="FBB01C"/>
                </a:solidFill>
                <a:latin typeface="Trebuchet MS"/>
                <a:cs typeface="Trebuchet MS"/>
              </a:rPr>
              <a:t>Definition</a:t>
            </a:r>
            <a:r>
              <a:rPr sz="2800" b="1" spc="-24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40" dirty="0">
                <a:solidFill>
                  <a:srgbClr val="FBB01C"/>
                </a:solidFill>
                <a:latin typeface="Trebuchet MS"/>
                <a:cs typeface="Trebuchet MS"/>
              </a:rPr>
              <a:t>Language</a:t>
            </a:r>
            <a:r>
              <a:rPr sz="2800" b="1" spc="-28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30" dirty="0">
                <a:solidFill>
                  <a:srgbClr val="FBB01C"/>
                </a:solidFill>
                <a:latin typeface="Trebuchet MS"/>
                <a:cs typeface="Trebuchet MS"/>
              </a:rPr>
              <a:t>(DDL)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0337" y="242684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516" y="2339848"/>
            <a:ext cx="4606545" cy="259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0337" y="2896235"/>
            <a:ext cx="87922" cy="88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9516" y="2813557"/>
            <a:ext cx="2788158" cy="255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0337" y="4188586"/>
            <a:ext cx="87922" cy="88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0880" y="4105909"/>
            <a:ext cx="8579358" cy="3360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98880" y="3522090"/>
            <a:ext cx="5495290" cy="2346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BB01C"/>
                </a:solidFill>
                <a:latin typeface="Trebuchet MS"/>
                <a:cs typeface="Trebuchet MS"/>
              </a:rPr>
              <a:t>Data</a:t>
            </a:r>
            <a:r>
              <a:rPr sz="2800" b="1" spc="-28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75" dirty="0">
                <a:solidFill>
                  <a:srgbClr val="FBB01C"/>
                </a:solidFill>
                <a:latin typeface="Trebuchet MS"/>
                <a:cs typeface="Trebuchet MS"/>
              </a:rPr>
              <a:t>Manipulation</a:t>
            </a:r>
            <a:r>
              <a:rPr sz="2800" b="1" spc="-254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40" dirty="0">
                <a:solidFill>
                  <a:srgbClr val="FBB01C"/>
                </a:solidFill>
                <a:latin typeface="Trebuchet MS"/>
                <a:cs typeface="Trebuchet MS"/>
              </a:rPr>
              <a:t>Language</a:t>
            </a:r>
            <a:r>
              <a:rPr sz="2800" b="1" spc="-270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rgbClr val="FBB01C"/>
                </a:solidFill>
                <a:latin typeface="Trebuchet MS"/>
                <a:cs typeface="Trebuchet MS"/>
              </a:rPr>
              <a:t>(DML)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50">
              <a:latin typeface="Times New Roman"/>
              <a:cs typeface="Times New Roman"/>
            </a:endParaRPr>
          </a:p>
          <a:p>
            <a:pPr marL="698500" indent="-228600">
              <a:lnSpc>
                <a:spcPts val="2840"/>
              </a:lnSpc>
              <a:buChar char="•"/>
              <a:tabLst>
                <a:tab pos="698500" algn="l"/>
              </a:tabLst>
            </a:pPr>
            <a:r>
              <a:rPr sz="2400" spc="-235" dirty="0">
                <a:solidFill>
                  <a:srgbClr val="A1CF48"/>
                </a:solidFill>
                <a:latin typeface="Arial"/>
                <a:cs typeface="Arial"/>
              </a:rPr>
              <a:t>SELECT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ts val="2800"/>
              </a:lnSpc>
              <a:buChar char="•"/>
              <a:tabLst>
                <a:tab pos="698500" algn="l"/>
              </a:tabLst>
            </a:pPr>
            <a:r>
              <a:rPr sz="2400" spc="-195" dirty="0">
                <a:solidFill>
                  <a:srgbClr val="A1CF48"/>
                </a:solidFill>
                <a:latin typeface="Arial"/>
                <a:cs typeface="Arial"/>
              </a:rPr>
              <a:t>INSERT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ts val="2810"/>
              </a:lnSpc>
              <a:buChar char="•"/>
              <a:tabLst>
                <a:tab pos="698500" algn="l"/>
              </a:tabLst>
            </a:pPr>
            <a:r>
              <a:rPr sz="2400" spc="-190" dirty="0">
                <a:solidFill>
                  <a:srgbClr val="A1CF48"/>
                </a:solidFill>
                <a:latin typeface="Arial"/>
                <a:cs typeface="Arial"/>
              </a:rPr>
              <a:t>UPDATE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ts val="2845"/>
              </a:lnSpc>
              <a:buChar char="•"/>
              <a:tabLst>
                <a:tab pos="698500" algn="l"/>
              </a:tabLst>
            </a:pPr>
            <a:r>
              <a:rPr sz="2400" spc="-200" dirty="0">
                <a:solidFill>
                  <a:srgbClr val="A1CF48"/>
                </a:solidFill>
                <a:latin typeface="Arial"/>
                <a:cs typeface="Arial"/>
              </a:rPr>
              <a:t>DELETE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6844982" cy="640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0580" y="2523744"/>
            <a:ext cx="2403348" cy="2884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8411" y="1677923"/>
            <a:ext cx="3352799" cy="13990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4904" y="2735579"/>
            <a:ext cx="3360420" cy="2461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9203" y="3732276"/>
            <a:ext cx="2871216" cy="2482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56204" y="0"/>
            <a:ext cx="587959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4516310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1CB8B2-00BD-4490-90B5-7A95012E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11" y="1918369"/>
            <a:ext cx="3954968" cy="1664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9C05FC-8B4F-4F53-8B24-9154220AA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329" y="1750214"/>
            <a:ext cx="3300412" cy="35749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F18137-77F8-4CDD-B0DF-04C5A4D8E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10" y="4120643"/>
            <a:ext cx="4386061" cy="202772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2438400" y="2362200"/>
            <a:ext cx="71310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Programming Constructs</a:t>
            </a:r>
          </a:p>
        </p:txBody>
      </p:sp>
    </p:spTree>
    <p:extLst>
      <p:ext uri="{BB962C8B-B14F-4D97-AF65-F5344CB8AC3E}">
        <p14:creationId xmlns:p14="http://schemas.microsoft.com/office/powerpoint/2010/main" val="1314362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2438400" y="2362200"/>
            <a:ext cx="27413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CAFC-11D3-47E3-B969-DF798306DEFF}"/>
              </a:ext>
            </a:extLst>
          </p:cNvPr>
          <p:cNvSpPr txBox="1"/>
          <p:nvPr/>
        </p:nvSpPr>
        <p:spPr>
          <a:xfrm>
            <a:off x="2436920" y="3733800"/>
            <a:ext cx="366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Type variable name and setting value</a:t>
            </a:r>
          </a:p>
        </p:txBody>
      </p:sp>
    </p:spTree>
    <p:extLst>
      <p:ext uri="{BB962C8B-B14F-4D97-AF65-F5344CB8AC3E}">
        <p14:creationId xmlns:p14="http://schemas.microsoft.com/office/powerpoint/2010/main" val="3422533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2438400" y="2362200"/>
            <a:ext cx="1953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Arrays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CAFC-11D3-47E3-B969-DF798306DEFF}"/>
              </a:ext>
            </a:extLst>
          </p:cNvPr>
          <p:cNvSpPr txBox="1"/>
          <p:nvPr/>
        </p:nvSpPr>
        <p:spPr>
          <a:xfrm>
            <a:off x="2436920" y="3733800"/>
            <a:ext cx="451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 that holds more than 1 pieces of data</a:t>
            </a:r>
          </a:p>
        </p:txBody>
      </p:sp>
    </p:spTree>
    <p:extLst>
      <p:ext uri="{BB962C8B-B14F-4D97-AF65-F5344CB8AC3E}">
        <p14:creationId xmlns:p14="http://schemas.microsoft.com/office/powerpoint/2010/main" val="201792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1151527" y="1981200"/>
            <a:ext cx="2914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CAFC-11D3-47E3-B969-DF798306DEFF}"/>
              </a:ext>
            </a:extLst>
          </p:cNvPr>
          <p:cNvSpPr txBox="1"/>
          <p:nvPr/>
        </p:nvSpPr>
        <p:spPr>
          <a:xfrm>
            <a:off x="1752600" y="3124200"/>
            <a:ext cx="250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Re-usable pieces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B860-9B5D-46DC-843A-3C3D0DED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447800"/>
            <a:ext cx="449678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35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1151527" y="1981200"/>
            <a:ext cx="3687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Conditionals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CAFC-11D3-47E3-B969-DF798306DEFF}"/>
              </a:ext>
            </a:extLst>
          </p:cNvPr>
          <p:cNvSpPr txBox="1"/>
          <p:nvPr/>
        </p:nvSpPr>
        <p:spPr>
          <a:xfrm>
            <a:off x="1752600" y="3124200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and Boolean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E7199-2424-49C5-9223-7BC6C9DD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435" y="2318604"/>
            <a:ext cx="61150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2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3038" y="732027"/>
            <a:ext cx="6437439" cy="64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59966"/>
            <a:ext cx="5175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95" dirty="0">
                <a:solidFill>
                  <a:srgbClr val="FBB01C"/>
                </a:solidFill>
                <a:latin typeface="Trebuchet MS"/>
                <a:cs typeface="Trebuchet MS"/>
              </a:rPr>
              <a:t>Converting ideas </a:t>
            </a:r>
            <a:r>
              <a:rPr sz="2800" b="1" spc="-85" dirty="0">
                <a:solidFill>
                  <a:srgbClr val="FBB01C"/>
                </a:solidFill>
                <a:latin typeface="Trebuchet MS"/>
                <a:cs typeface="Trebuchet MS"/>
              </a:rPr>
              <a:t>into</a:t>
            </a:r>
            <a:r>
              <a:rPr sz="2800" b="1" spc="-58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2800" b="1" spc="-105" dirty="0">
                <a:solidFill>
                  <a:srgbClr val="FBB01C"/>
                </a:solidFill>
                <a:latin typeface="Trebuchet MS"/>
                <a:cs typeface="Trebuchet MS"/>
              </a:rPr>
              <a:t>instructions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0337" y="2896235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8627" y="2809239"/>
            <a:ext cx="5777992" cy="340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0337" y="3831971"/>
            <a:ext cx="87922" cy="88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9516" y="3749294"/>
            <a:ext cx="4997450" cy="331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0337" y="4769230"/>
            <a:ext cx="87922" cy="88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7038" y="4686553"/>
            <a:ext cx="4453764" cy="3360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0337" y="5706541"/>
            <a:ext cx="87922" cy="878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7038" y="5619496"/>
            <a:ext cx="6327520" cy="3360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80303" y="2697606"/>
            <a:ext cx="3657600" cy="32626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5885">
              <a:lnSpc>
                <a:spcPct val="100000"/>
              </a:lnSpc>
              <a:spcBef>
                <a:spcPts val="95"/>
              </a:spcBef>
            </a:pPr>
            <a:r>
              <a:rPr sz="2800" spc="-80" dirty="0">
                <a:solidFill>
                  <a:srgbClr val="A1CF48"/>
                </a:solidFill>
                <a:latin typeface="Arial"/>
                <a:cs typeface="Arial"/>
              </a:rPr>
              <a:t>[Requirements]</a:t>
            </a:r>
            <a:endParaRPr sz="2800">
              <a:latin typeface="Arial"/>
              <a:cs typeface="Arial"/>
            </a:endParaRPr>
          </a:p>
          <a:p>
            <a:pPr marL="12700" marR="1841500" indent="561975">
              <a:lnSpc>
                <a:spcPts val="7380"/>
              </a:lnSpc>
              <a:spcBef>
                <a:spcPts val="905"/>
              </a:spcBef>
            </a:pPr>
            <a:r>
              <a:rPr sz="2800" spc="-90" dirty="0">
                <a:solidFill>
                  <a:srgbClr val="A1CF48"/>
                </a:solidFill>
                <a:latin typeface="Arial"/>
                <a:cs typeface="Arial"/>
              </a:rPr>
              <a:t>[Desig</a:t>
            </a:r>
            <a:r>
              <a:rPr sz="2800" spc="-155" dirty="0">
                <a:solidFill>
                  <a:srgbClr val="A1CF48"/>
                </a:solidFill>
                <a:latin typeface="Arial"/>
                <a:cs typeface="Arial"/>
              </a:rPr>
              <a:t>n</a:t>
            </a:r>
            <a:r>
              <a:rPr sz="2800" spc="100" dirty="0">
                <a:solidFill>
                  <a:srgbClr val="A1CF48"/>
                </a:solidFill>
                <a:latin typeface="Arial"/>
                <a:cs typeface="Arial"/>
              </a:rPr>
              <a:t>]  </a:t>
            </a:r>
            <a:r>
              <a:rPr sz="2800" spc="-75" dirty="0">
                <a:solidFill>
                  <a:srgbClr val="A1CF48"/>
                </a:solidFill>
                <a:latin typeface="Arial"/>
                <a:cs typeface="Arial"/>
              </a:rPr>
              <a:t>[Coding]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1413510" algn="ctr">
              <a:lnSpc>
                <a:spcPct val="100000"/>
              </a:lnSpc>
            </a:pPr>
            <a:r>
              <a:rPr sz="2800" spc="-60" dirty="0">
                <a:solidFill>
                  <a:srgbClr val="A1CF48"/>
                </a:solidFill>
                <a:latin typeface="Arial"/>
                <a:cs typeface="Arial"/>
              </a:rPr>
              <a:t>[Testing]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08B2EF-669B-41E7-9987-8F91F27AFB0B}"/>
              </a:ext>
            </a:extLst>
          </p:cNvPr>
          <p:cNvSpPr txBox="1"/>
          <p:nvPr/>
        </p:nvSpPr>
        <p:spPr>
          <a:xfrm>
            <a:off x="1151527" y="1981200"/>
            <a:ext cx="1838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Loops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CAFC-11D3-47E3-B969-DF798306DEFF}"/>
              </a:ext>
            </a:extLst>
          </p:cNvPr>
          <p:cNvSpPr txBox="1"/>
          <p:nvPr/>
        </p:nvSpPr>
        <p:spPr>
          <a:xfrm>
            <a:off x="1752600" y="3124200"/>
            <a:ext cx="231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While/For/Foreach/Do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CFCCA-E8E8-4DA5-BBD7-C503388F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71264"/>
            <a:ext cx="5029200" cy="51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89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822" y="723645"/>
            <a:ext cx="4119067" cy="501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87264" y="732027"/>
            <a:ext cx="1962658" cy="493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6828" y="2305253"/>
            <a:ext cx="10215245" cy="10663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dirty="0">
                <a:hlinkClick r:id="rId4"/>
              </a:rPr>
              <a:t>https://github.com/egyptian-bsa</a:t>
            </a:r>
            <a:endParaRPr sz="40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28047" y="71627"/>
            <a:ext cx="2125979" cy="2125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66826"/>
            <a:ext cx="6868515" cy="614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337" y="1992502"/>
            <a:ext cx="87922" cy="88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0880" y="1909826"/>
            <a:ext cx="2250694" cy="331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337" y="2504567"/>
            <a:ext cx="87922" cy="88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880" y="2421889"/>
            <a:ext cx="1308989" cy="336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6766" y="2639186"/>
            <a:ext cx="32892" cy="337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6766" y="2533014"/>
            <a:ext cx="32892" cy="337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0337" y="3015107"/>
            <a:ext cx="87922" cy="880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69516" y="2932429"/>
            <a:ext cx="2010410" cy="331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0337" y="3525646"/>
            <a:ext cx="87922" cy="880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9516" y="3457702"/>
            <a:ext cx="1505966" cy="2406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0337" y="4037710"/>
            <a:ext cx="87922" cy="880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2277" y="3955034"/>
            <a:ext cx="1153541" cy="2553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0337" y="4548251"/>
            <a:ext cx="87922" cy="880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9516" y="4465573"/>
            <a:ext cx="1507490" cy="2553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0337" y="5058790"/>
            <a:ext cx="87922" cy="880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47038" y="4976114"/>
            <a:ext cx="1740281" cy="3227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07894" y="1707918"/>
            <a:ext cx="4549140" cy="3604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365" marR="5080" indent="851535">
              <a:lnSpc>
                <a:spcPct val="120000"/>
              </a:lnSpc>
              <a:spcBef>
                <a:spcPts val="95"/>
              </a:spcBef>
            </a:pPr>
            <a:r>
              <a:rPr sz="2800" u="heavy" spc="-10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19"/>
              </a:rPr>
              <a:t>www.codecademy.com </a:t>
            </a:r>
            <a:r>
              <a:rPr sz="2800" spc="-105" dirty="0">
                <a:solidFill>
                  <a:srgbClr val="FAC997"/>
                </a:solidFill>
                <a:latin typeface="Arial"/>
                <a:cs typeface="Arial"/>
              </a:rPr>
              <a:t> </a:t>
            </a:r>
            <a:r>
              <a:rPr sz="2800" u="heavy" spc="-7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0"/>
              </a:rPr>
              <a:t>www.code.org</a:t>
            </a:r>
            <a:endParaRPr sz="2800">
              <a:latin typeface="Arial"/>
              <a:cs typeface="Arial"/>
            </a:endParaRPr>
          </a:p>
          <a:p>
            <a:pPr marL="372110" marR="447040" indent="501015">
              <a:lnSpc>
                <a:spcPct val="119600"/>
              </a:lnSpc>
              <a:spcBef>
                <a:spcPts val="5"/>
              </a:spcBef>
            </a:pPr>
            <a:r>
              <a:rPr sz="2800" u="heavy" spc="-3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ww</a:t>
            </a:r>
            <a:r>
              <a:rPr sz="2800" u="heavy" spc="-12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w</a:t>
            </a:r>
            <a:r>
              <a:rPr sz="2800" u="heavy" spc="-8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.learnpy</a:t>
            </a:r>
            <a:r>
              <a:rPr sz="2800" u="heavy" spc="-2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thon</a:t>
            </a:r>
            <a:r>
              <a:rPr sz="2800" u="heavy" spc="-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.</a:t>
            </a:r>
            <a:r>
              <a:rPr sz="2800" u="heavy" spc="-5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1"/>
              </a:rPr>
              <a:t>org </a:t>
            </a:r>
            <a:r>
              <a:rPr sz="2800" spc="-35" dirty="0">
                <a:solidFill>
                  <a:srgbClr val="FAC997"/>
                </a:solidFill>
                <a:latin typeface="Arial"/>
                <a:cs typeface="Arial"/>
              </a:rPr>
              <a:t> </a:t>
            </a:r>
            <a:r>
              <a:rPr sz="2800" u="heavy" spc="-8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2"/>
              </a:rPr>
              <a:t>www.learncpp.com</a:t>
            </a:r>
            <a:endParaRPr sz="2800">
              <a:latin typeface="Arial"/>
              <a:cs typeface="Arial"/>
            </a:endParaRPr>
          </a:p>
          <a:p>
            <a:pPr marL="372110" marR="1311910" indent="-360045">
              <a:lnSpc>
                <a:spcPct val="119700"/>
              </a:lnSpc>
              <a:spcBef>
                <a:spcPts val="10"/>
              </a:spcBef>
            </a:pPr>
            <a:r>
              <a:rPr sz="2800" u="heavy" spc="-6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3"/>
              </a:rPr>
              <a:t>scratch.mit.edu </a:t>
            </a:r>
            <a:r>
              <a:rPr sz="2800" spc="-65" dirty="0">
                <a:solidFill>
                  <a:srgbClr val="FAC997"/>
                </a:solidFill>
                <a:latin typeface="Arial"/>
                <a:cs typeface="Arial"/>
              </a:rPr>
              <a:t> </a:t>
            </a:r>
            <a:r>
              <a:rPr sz="2800" u="heavy" spc="-3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4"/>
              </a:rPr>
              <a:t>ww</a:t>
            </a:r>
            <a:r>
              <a:rPr sz="2800" u="heavy" spc="-12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4"/>
              </a:rPr>
              <a:t>w</a:t>
            </a:r>
            <a:r>
              <a:rPr sz="2800" u="heavy" spc="-4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4"/>
              </a:rPr>
              <a:t>.killerphp</a:t>
            </a:r>
            <a:r>
              <a:rPr sz="2800" u="heavy" spc="-2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4"/>
              </a:rPr>
              <a:t>.</a:t>
            </a:r>
            <a:r>
              <a:rPr sz="2800" u="heavy" spc="-9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4"/>
              </a:rPr>
              <a:t>com</a:t>
            </a:r>
            <a:endParaRPr sz="2800">
              <a:latin typeface="Arial"/>
              <a:cs typeface="Arial"/>
            </a:endParaRPr>
          </a:p>
          <a:p>
            <a:pPr marL="582295">
              <a:lnSpc>
                <a:spcPct val="100000"/>
              </a:lnSpc>
              <a:spcBef>
                <a:spcPts val="660"/>
              </a:spcBef>
            </a:pPr>
            <a:r>
              <a:rPr sz="2800" u="heavy" spc="-11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Arial"/>
                <a:cs typeface="Arial"/>
                <a:hlinkClick r:id="rId25"/>
              </a:rPr>
              <a:t>www.w3schools.com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23645"/>
            <a:ext cx="5579465" cy="657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8880" y="1784350"/>
            <a:ext cx="10059670" cy="2522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heavy" spc="-12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Trebuchet MS"/>
                <a:cs typeface="Trebuchet MS"/>
                <a:hlinkClick r:id="rId3"/>
              </a:rPr>
              <a:t>https://github.com/ericjsilva/programming-mb-python</a:t>
            </a:r>
            <a:endParaRPr sz="3200" dirty="0">
              <a:latin typeface="Trebuchet MS"/>
              <a:cs typeface="Trebuchet MS"/>
            </a:endParaRPr>
          </a:p>
          <a:p>
            <a:pPr marL="12700" marR="5080">
              <a:lnSpc>
                <a:spcPct val="205900"/>
              </a:lnSpc>
            </a:pPr>
            <a:r>
              <a:rPr sz="3200" b="1" u="heavy" spc="-12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Trebuchet MS"/>
                <a:cs typeface="Trebuchet MS"/>
                <a:hlinkClick r:id="rId4"/>
              </a:rPr>
              <a:t>https://github.com/ericjsilva/programming-mb-php </a:t>
            </a:r>
            <a:r>
              <a:rPr sz="3200" b="1" spc="-120" dirty="0">
                <a:solidFill>
                  <a:srgbClr val="FAC997"/>
                </a:solidFill>
                <a:latin typeface="Trebuchet MS"/>
                <a:cs typeface="Trebuchet MS"/>
              </a:rPr>
              <a:t> </a:t>
            </a:r>
            <a:r>
              <a:rPr sz="3200" b="1" u="heavy" spc="-12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latin typeface="Trebuchet MS"/>
                <a:cs typeface="Trebuchet MS"/>
                <a:hlinkClick r:id="rId5"/>
              </a:rPr>
              <a:t>https://github.com/ericjsilva/programming-mb-javascript</a:t>
            </a: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822" y="723645"/>
            <a:ext cx="3423996" cy="501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673980"/>
            <a:ext cx="6268720" cy="13642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112700"/>
              </a:lnSpc>
              <a:spcBef>
                <a:spcPts val="185"/>
              </a:spcBef>
            </a:pPr>
            <a:r>
              <a:rPr lang="en-US" sz="4400" b="1" spc="-225" dirty="0">
                <a:solidFill>
                  <a:srgbClr val="FBB01C"/>
                </a:solidFill>
                <a:latin typeface="Trebuchet MS"/>
                <a:cs typeface="Trebuchet MS"/>
              </a:rPr>
              <a:t>Toby  Samples</a:t>
            </a:r>
            <a:br>
              <a:rPr lang="en-US" sz="4400" b="1" spc="-225" dirty="0">
                <a:solidFill>
                  <a:srgbClr val="FBB01C"/>
                </a:solidFill>
                <a:latin typeface="Trebuchet MS"/>
                <a:cs typeface="Trebuchet MS"/>
              </a:rPr>
            </a:br>
            <a:r>
              <a:rPr lang="en-US" u="heavy" spc="-130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hlinkClick r:id="rId3"/>
              </a:rPr>
              <a:t>toby.samples</a:t>
            </a:r>
            <a:r>
              <a:rPr u="heavy" spc="-85" dirty="0">
                <a:solidFill>
                  <a:srgbClr val="FAC997"/>
                </a:solidFill>
                <a:uFill>
                  <a:solidFill>
                    <a:srgbClr val="FAC997"/>
                  </a:solidFill>
                </a:uFill>
                <a:hlinkClick r:id="rId3"/>
              </a:rPr>
              <a:t>@gmail.com</a:t>
            </a:r>
            <a:endParaRPr sz="4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B31D96-2E1A-4FEE-93A4-1A471626D6DE}"/>
              </a:ext>
            </a:extLst>
          </p:cNvPr>
          <p:cNvSpPr txBox="1"/>
          <p:nvPr/>
        </p:nvSpPr>
        <p:spPr>
          <a:xfrm>
            <a:off x="1753208" y="2819400"/>
            <a:ext cx="8685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Real World Programming Example</a:t>
            </a:r>
          </a:p>
        </p:txBody>
      </p:sp>
    </p:spTree>
    <p:extLst>
      <p:ext uri="{BB962C8B-B14F-4D97-AF65-F5344CB8AC3E}">
        <p14:creationId xmlns:p14="http://schemas.microsoft.com/office/powerpoint/2010/main" val="295831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68858"/>
            <a:ext cx="2610459" cy="456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3093" y="2010664"/>
            <a:ext cx="100787" cy="100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7927" y="1915922"/>
            <a:ext cx="4001008" cy="379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60742" y="1915922"/>
            <a:ext cx="2949829" cy="385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8975" y="2349880"/>
            <a:ext cx="6744334" cy="3849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3093" y="3580384"/>
            <a:ext cx="100787" cy="1007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3835" y="3485641"/>
            <a:ext cx="1678051" cy="292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48914" y="1784350"/>
            <a:ext cx="4111625" cy="2084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3460">
              <a:lnSpc>
                <a:spcPct val="100000"/>
              </a:lnSpc>
              <a:spcBef>
                <a:spcPts val="105"/>
              </a:spcBef>
            </a:pPr>
            <a:r>
              <a:rPr sz="3200" b="1" spc="-270" dirty="0">
                <a:solidFill>
                  <a:srgbClr val="FBB01C"/>
                </a:solidFill>
                <a:latin typeface="Trebuchet MS"/>
                <a:cs typeface="Trebuchet MS"/>
              </a:rPr>
              <a:t>1.2</a:t>
            </a:r>
            <a:r>
              <a:rPr sz="3200" b="1" spc="-380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3200" b="1" spc="-110" dirty="0">
                <a:solidFill>
                  <a:srgbClr val="FBB01C"/>
                </a:solidFill>
                <a:latin typeface="Trebuchet MS"/>
                <a:cs typeface="Trebuchet MS"/>
              </a:rPr>
              <a:t>million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b="1" spc="-254" dirty="0">
                <a:solidFill>
                  <a:srgbClr val="FBB01C"/>
                </a:solidFill>
                <a:latin typeface="Trebuchet MS"/>
                <a:cs typeface="Trebuchet MS"/>
              </a:rPr>
              <a:t>2,500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13682" y="3485641"/>
            <a:ext cx="5856223" cy="385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8975" y="3924553"/>
            <a:ext cx="1706499" cy="379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561" y="723645"/>
            <a:ext cx="9989667" cy="657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75205"/>
            <a:ext cx="3032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95" dirty="0">
                <a:solidFill>
                  <a:srgbClr val="FBB01C"/>
                </a:solidFill>
                <a:latin typeface="Trebuchet MS"/>
                <a:cs typeface="Trebuchet MS"/>
              </a:rPr>
              <a:t>Jacquard</a:t>
            </a:r>
            <a:r>
              <a:rPr b="1" spc="-40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b="1" spc="-45" dirty="0">
                <a:solidFill>
                  <a:srgbClr val="FBB01C"/>
                </a:solidFill>
                <a:latin typeface="Trebuchet MS"/>
                <a:cs typeface="Trebuchet MS"/>
              </a:rPr>
              <a:t>Loom</a:t>
            </a:r>
          </a:p>
        </p:txBody>
      </p:sp>
      <p:sp>
        <p:nvSpPr>
          <p:cNvPr id="4" name="object 4"/>
          <p:cNvSpPr/>
          <p:nvPr/>
        </p:nvSpPr>
        <p:spPr>
          <a:xfrm>
            <a:off x="1120139" y="2618231"/>
            <a:ext cx="2761488" cy="369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9155" y="2912364"/>
            <a:ext cx="6434328" cy="3105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18150" y="1806651"/>
            <a:ext cx="24479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30" dirty="0">
                <a:solidFill>
                  <a:srgbClr val="FBB01C"/>
                </a:solidFill>
                <a:latin typeface="Trebuchet MS"/>
                <a:cs typeface="Trebuchet MS"/>
              </a:rPr>
              <a:t>Punch</a:t>
            </a:r>
            <a:r>
              <a:rPr sz="3600" b="1" spc="-535" dirty="0">
                <a:solidFill>
                  <a:srgbClr val="FBB01C"/>
                </a:solidFill>
                <a:latin typeface="Trebuchet MS"/>
                <a:cs typeface="Trebuchet MS"/>
              </a:rPr>
              <a:t> </a:t>
            </a:r>
            <a:r>
              <a:rPr sz="3600" b="1" spc="-114" dirty="0">
                <a:solidFill>
                  <a:srgbClr val="FBB01C"/>
                </a:solidFill>
                <a:latin typeface="Trebuchet MS"/>
                <a:cs typeface="Trebuchet MS"/>
              </a:rPr>
              <a:t>Cards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1362" y="732027"/>
            <a:ext cx="3740492" cy="49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880" y="1775205"/>
            <a:ext cx="970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BB01C"/>
                </a:solidFill>
                <a:latin typeface="Trebuchet MS"/>
                <a:cs typeface="Trebuchet MS"/>
              </a:rPr>
              <a:t>1843</a:t>
            </a:r>
          </a:p>
        </p:txBody>
      </p:sp>
      <p:sp>
        <p:nvSpPr>
          <p:cNvPr id="4" name="object 4"/>
          <p:cNvSpPr/>
          <p:nvPr/>
        </p:nvSpPr>
        <p:spPr>
          <a:xfrm>
            <a:off x="1218399" y="2827273"/>
            <a:ext cx="4500283" cy="292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4424" y="3261233"/>
            <a:ext cx="3018358" cy="384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1247" y="3705097"/>
            <a:ext cx="3998391" cy="385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9390" y="4139057"/>
            <a:ext cx="4384357" cy="390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8399" y="4582921"/>
            <a:ext cx="3919004" cy="385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1247" y="5021834"/>
            <a:ext cx="3698798" cy="379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9940" y="1825751"/>
            <a:ext cx="3393948" cy="4351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AC99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2072</TotalTime>
  <Words>274</Words>
  <Application>Microsoft Office PowerPoint</Application>
  <PresentationFormat>Widescreen</PresentationFormat>
  <Paragraphs>78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Times New Roman</vt:lpstr>
      <vt:lpstr>Trebuchet MS</vt:lpstr>
      <vt:lpstr>Office Theme</vt:lpstr>
      <vt:lpstr>PowerPoint Presentation</vt:lpstr>
      <vt:lpstr>“There are only 10 kinds of people in the world:  those who understand binary and those who don’t.” ~ anonymous</vt:lpstr>
      <vt:lpstr>PowerPoint Presentation</vt:lpstr>
      <vt:lpstr>PowerPoint Presentation</vt:lpstr>
      <vt:lpstr>Converting ideas into instructions</vt:lpstr>
      <vt:lpstr>PowerPoint Presentation</vt:lpstr>
      <vt:lpstr>PowerPoint Presentation</vt:lpstr>
      <vt:lpstr>Jacquard Loom</vt:lpstr>
      <vt:lpstr>1843</vt:lpstr>
      <vt:lpstr>PowerPoint Presentation</vt:lpstr>
      <vt:lpstr>Conditional Control Transfer</vt:lpstr>
      <vt:lpstr>Assembly language is hardware specific  and is compiled into machine language  (binary code)</vt:lpstr>
      <vt:lpstr>PowerPoint Presentation</vt:lpstr>
      <vt:lpstr>1950s</vt:lpstr>
      <vt:lpstr>PowerPoint Presentation</vt:lpstr>
      <vt:lpstr>PowerPoint Presentation</vt:lpstr>
      <vt:lpstr>ADA (1980)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Accounting</vt:lpstr>
      <vt:lpstr>Programmable Logic Controller (PLC)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Definition Language (DDL)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Toby  Samples toby.samples@gmail.com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Toby Samples</cp:lastModifiedBy>
  <cp:revision>8</cp:revision>
  <dcterms:created xsi:type="dcterms:W3CDTF">2019-06-25T17:32:11Z</dcterms:created>
  <dcterms:modified xsi:type="dcterms:W3CDTF">2019-06-28T18:36:32Z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2016-01-05T00:00:00Z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2019-06-25T00:00:00Z</vt:filetime>
  </property>
</Properties>
</file>